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7" r:id="rId4"/>
    <p:sldId id="259" r:id="rId5"/>
    <p:sldId id="260" r:id="rId6"/>
    <p:sldId id="264" r:id="rId7"/>
    <p:sldId id="262" r:id="rId8"/>
    <p:sldId id="265" r:id="rId9"/>
    <p:sldId id="271" r:id="rId10"/>
    <p:sldId id="269" r:id="rId11"/>
    <p:sldId id="270" r:id="rId12"/>
    <p:sldId id="273" r:id="rId13"/>
    <p:sldId id="272" r:id="rId14"/>
    <p:sldId id="276" r:id="rId15"/>
    <p:sldId id="278" r:id="rId16"/>
    <p:sldId id="275" r:id="rId17"/>
    <p:sldId id="277" r:id="rId18"/>
    <p:sldId id="279" r:id="rId19"/>
    <p:sldId id="280" r:id="rId20"/>
    <p:sldId id="281" r:id="rId21"/>
    <p:sldId id="282" r:id="rId22"/>
    <p:sldId id="263" r:id="rId23"/>
    <p:sldId id="261" r:id="rId24"/>
    <p:sldId id="266" r:id="rId25"/>
    <p:sldId id="268" r:id="rId26"/>
    <p:sldId id="274" r:id="rId27"/>
    <p:sldId id="26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404"/>
    <p:restoredTop sz="94689"/>
  </p:normalViewPr>
  <p:slideViewPr>
    <p:cSldViewPr snapToGrid="0">
      <p:cViewPr varScale="1">
        <p:scale>
          <a:sx n="101" d="100"/>
          <a:sy n="101" d="100"/>
        </p:scale>
        <p:origin x="216" y="12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88BC3-FE90-01EE-9D41-E7BE8BD41D2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DEC7CA8-E386-923B-747E-A5680DAA258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F02F71-1B34-25CC-024F-3A6B0E460632}"/>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5" name="Footer Placeholder 4">
            <a:extLst>
              <a:ext uri="{FF2B5EF4-FFF2-40B4-BE49-F238E27FC236}">
                <a16:creationId xmlns:a16="http://schemas.microsoft.com/office/drawing/2014/main" id="{E3F7AE21-FE92-E8A1-2B8B-FA70E86165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99B1EC-37B2-ABC5-4ABE-B6EFFB001DD8}"/>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25217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D16A3-17BC-AD7F-D5D6-4720E56727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C298DF-9AB8-5FDD-1BA7-8D8C5E41A8D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E6707E-2735-F102-4381-4AA665959C0E}"/>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5" name="Footer Placeholder 4">
            <a:extLst>
              <a:ext uri="{FF2B5EF4-FFF2-40B4-BE49-F238E27FC236}">
                <a16:creationId xmlns:a16="http://schemas.microsoft.com/office/drawing/2014/main" id="{CE714350-46D7-FD5C-9800-E42E3CFCB3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94E8CC-B10D-03EC-EEF0-20482F4FB363}"/>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7521166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8008A1-E6AA-0697-4010-26D6F262F3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61EF97-7456-1B11-1FB8-9527F53976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FEF1C9-30BF-C5B1-571E-6BE4DAE63DAD}"/>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5" name="Footer Placeholder 4">
            <a:extLst>
              <a:ext uri="{FF2B5EF4-FFF2-40B4-BE49-F238E27FC236}">
                <a16:creationId xmlns:a16="http://schemas.microsoft.com/office/drawing/2014/main" id="{1D2B7F68-B44E-DC53-F775-66E4D70DE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B82161-27C0-CD63-9387-70DCF48F8FC4}"/>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872600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2EDC2-3337-5F2C-C055-952D197A9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AB0239-638F-CFEF-3890-94E8B0D427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39B925-C3BC-5758-75DB-395EF3ECC77C}"/>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5" name="Footer Placeholder 4">
            <a:extLst>
              <a:ext uri="{FF2B5EF4-FFF2-40B4-BE49-F238E27FC236}">
                <a16:creationId xmlns:a16="http://schemas.microsoft.com/office/drawing/2014/main" id="{B043BD34-CDA5-CA09-1241-746E4CCA90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798A1A-E2D7-6677-18CF-2174CCEBD7E2}"/>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2161873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FB9BD-9611-85D0-3D45-D94B0CD5F6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F89D620-A5CC-6F7E-8148-036F75C34C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238C91-78C8-60C2-D8E9-31A092B0CA55}"/>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5" name="Footer Placeholder 4">
            <a:extLst>
              <a:ext uri="{FF2B5EF4-FFF2-40B4-BE49-F238E27FC236}">
                <a16:creationId xmlns:a16="http://schemas.microsoft.com/office/drawing/2014/main" id="{EE4DFE8B-E472-9D36-F23B-F625B0D532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7D9E19-8CA8-2019-DADA-4E889C059E76}"/>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3781314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D8194-0EDD-04ED-9C62-65D63401F5F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954622-7763-6479-5EB0-688D4F8FD1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31D7C9-E2AD-F5BB-1BBA-1D09F1965F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A99F75-6856-CEC4-79FB-5A1849DE4FBD}"/>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6" name="Footer Placeholder 5">
            <a:extLst>
              <a:ext uri="{FF2B5EF4-FFF2-40B4-BE49-F238E27FC236}">
                <a16:creationId xmlns:a16="http://schemas.microsoft.com/office/drawing/2014/main" id="{BCFCD914-E54C-A086-BAE3-247EAEEE51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119581-2BCC-6294-3240-25C11190B676}"/>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2726938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4356-519D-9378-6149-87998A892A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8E64D2-4054-6728-435F-F4E0FE1B27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E1241A-EC80-1501-5D60-B5EB60FF0B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361BB2E-E5A6-ED43-58A7-FF458C4FEE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1C2A07-A20A-0432-AA32-FFA6810532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2153E7-AA51-5DEF-E2BD-F7DD555F40B5}"/>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8" name="Footer Placeholder 7">
            <a:extLst>
              <a:ext uri="{FF2B5EF4-FFF2-40B4-BE49-F238E27FC236}">
                <a16:creationId xmlns:a16="http://schemas.microsoft.com/office/drawing/2014/main" id="{4CFC556D-D7E1-F568-7CE1-1CF1A573291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ED9AE7E-53A4-221E-A850-92FBC01340A7}"/>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3045263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36DFA-4EA5-8347-E6A8-2CB6E36F68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A566F0-F934-CCFF-C149-2E7E5A337360}"/>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4" name="Footer Placeholder 3">
            <a:extLst>
              <a:ext uri="{FF2B5EF4-FFF2-40B4-BE49-F238E27FC236}">
                <a16:creationId xmlns:a16="http://schemas.microsoft.com/office/drawing/2014/main" id="{7FB64537-E62F-BCC2-6104-FDA57833AEB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F356B64-7B4B-9F0E-A4EA-13A801E4EDA7}"/>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122439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17764C-CD4D-F8E6-353B-411E03AEBF58}"/>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3" name="Footer Placeholder 2">
            <a:extLst>
              <a:ext uri="{FF2B5EF4-FFF2-40B4-BE49-F238E27FC236}">
                <a16:creationId xmlns:a16="http://schemas.microsoft.com/office/drawing/2014/main" id="{909D695F-0222-4641-1032-F8F562C1C3A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469445-661B-A253-477C-459899DA81F2}"/>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1050183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E1D2E-DC8E-2F1B-4144-FCE4E27AA4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07603F-383F-4708-C3CA-0C29163776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41FC75-19AD-CCA9-78C0-4B8A34C9CF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BE42F6-69AC-5945-D798-134BB56140C9}"/>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6" name="Footer Placeholder 5">
            <a:extLst>
              <a:ext uri="{FF2B5EF4-FFF2-40B4-BE49-F238E27FC236}">
                <a16:creationId xmlns:a16="http://schemas.microsoft.com/office/drawing/2014/main" id="{62A43494-795D-11DB-10F8-8366A5668C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1ADE9D-17F2-5FDE-22EA-7BAFBD0CD82C}"/>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29129727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A42F3-BFC5-AE55-FA90-2D7186031C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0C40A3-912F-1049-1994-4F29BBBBA2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C37BA5F-B1AE-54C4-4A2E-6A32D91606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0AE5AF-826B-09DE-5B4A-996D9D308346}"/>
              </a:ext>
            </a:extLst>
          </p:cNvPr>
          <p:cNvSpPr>
            <a:spLocks noGrp="1"/>
          </p:cNvSpPr>
          <p:nvPr>
            <p:ph type="dt" sz="half" idx="10"/>
          </p:nvPr>
        </p:nvSpPr>
        <p:spPr/>
        <p:txBody>
          <a:bodyPr/>
          <a:lstStyle/>
          <a:p>
            <a:fld id="{FD3632DD-C998-F145-8E24-A6BC9CBF4B34}" type="datetimeFigureOut">
              <a:rPr lang="en-US" smtClean="0"/>
              <a:t>5/5/23</a:t>
            </a:fld>
            <a:endParaRPr lang="en-US"/>
          </a:p>
        </p:txBody>
      </p:sp>
      <p:sp>
        <p:nvSpPr>
          <p:cNvPr id="6" name="Footer Placeholder 5">
            <a:extLst>
              <a:ext uri="{FF2B5EF4-FFF2-40B4-BE49-F238E27FC236}">
                <a16:creationId xmlns:a16="http://schemas.microsoft.com/office/drawing/2014/main" id="{55CEA334-747A-D58E-5356-9FB7186B32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DF1FF8-A7CD-CC71-2498-E911663DF9F2}"/>
              </a:ext>
            </a:extLst>
          </p:cNvPr>
          <p:cNvSpPr>
            <a:spLocks noGrp="1"/>
          </p:cNvSpPr>
          <p:nvPr>
            <p:ph type="sldNum" sz="quarter" idx="12"/>
          </p:nvPr>
        </p:nvSpPr>
        <p:spPr/>
        <p:txBody>
          <a:bodyPr/>
          <a:lstStyle/>
          <a:p>
            <a:fld id="{1CEE05F6-02E9-BE4B-B605-B922272F0FC3}" type="slidenum">
              <a:rPr lang="en-US" smtClean="0"/>
              <a:t>‹#›</a:t>
            </a:fld>
            <a:endParaRPr lang="en-US"/>
          </a:p>
        </p:txBody>
      </p:sp>
    </p:spTree>
    <p:extLst>
      <p:ext uri="{BB962C8B-B14F-4D97-AF65-F5344CB8AC3E}">
        <p14:creationId xmlns:p14="http://schemas.microsoft.com/office/powerpoint/2010/main" val="3310581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A30154-5EA9-C937-5021-C2D1644A7A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019751-5691-2569-E4C4-FC3A63E075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296AA2-7472-0D54-1F78-8F41C765AE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3632DD-C998-F145-8E24-A6BC9CBF4B34}" type="datetimeFigureOut">
              <a:rPr lang="en-US" smtClean="0"/>
              <a:t>5/5/23</a:t>
            </a:fld>
            <a:endParaRPr lang="en-US"/>
          </a:p>
        </p:txBody>
      </p:sp>
      <p:sp>
        <p:nvSpPr>
          <p:cNvPr id="5" name="Footer Placeholder 4">
            <a:extLst>
              <a:ext uri="{FF2B5EF4-FFF2-40B4-BE49-F238E27FC236}">
                <a16:creationId xmlns:a16="http://schemas.microsoft.com/office/drawing/2014/main" id="{DDA8D031-47A5-14EB-A11F-F020A8EB79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DB458B1-2EC9-C2DE-E73C-536B9F04C8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EE05F6-02E9-BE4B-B605-B922272F0FC3}" type="slidenum">
              <a:rPr lang="en-US" smtClean="0"/>
              <a:t>‹#›</a:t>
            </a:fld>
            <a:endParaRPr lang="en-US"/>
          </a:p>
        </p:txBody>
      </p:sp>
    </p:spTree>
    <p:extLst>
      <p:ext uri="{BB962C8B-B14F-4D97-AF65-F5344CB8AC3E}">
        <p14:creationId xmlns:p14="http://schemas.microsoft.com/office/powerpoint/2010/main" val="33804579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4BF2D-8671-01EE-BEB5-DEACE2047FF6}"/>
              </a:ext>
            </a:extLst>
          </p:cNvPr>
          <p:cNvSpPr>
            <a:spLocks noGrp="1"/>
          </p:cNvSpPr>
          <p:nvPr>
            <p:ph type="ctrTitle"/>
          </p:nvPr>
        </p:nvSpPr>
        <p:spPr/>
        <p:txBody>
          <a:bodyPr/>
          <a:lstStyle/>
          <a:p>
            <a:r>
              <a:rPr lang="en-US" dirty="0"/>
              <a:t>Archetype Analysis on Multiomic Data</a:t>
            </a:r>
          </a:p>
        </p:txBody>
      </p:sp>
      <p:sp>
        <p:nvSpPr>
          <p:cNvPr id="3" name="Subtitle 2">
            <a:extLst>
              <a:ext uri="{FF2B5EF4-FFF2-40B4-BE49-F238E27FC236}">
                <a16:creationId xmlns:a16="http://schemas.microsoft.com/office/drawing/2014/main" id="{DF5049A4-61CE-B65E-E484-7E3EAB81BA71}"/>
              </a:ext>
            </a:extLst>
          </p:cNvPr>
          <p:cNvSpPr>
            <a:spLocks noGrp="1"/>
          </p:cNvSpPr>
          <p:nvPr>
            <p:ph type="subTitle" idx="1"/>
          </p:nvPr>
        </p:nvSpPr>
        <p:spPr/>
        <p:txBody>
          <a:bodyPr/>
          <a:lstStyle/>
          <a:p>
            <a:r>
              <a:rPr lang="en-US" dirty="0"/>
              <a:t>April 5, 2023</a:t>
            </a:r>
          </a:p>
        </p:txBody>
      </p:sp>
    </p:spTree>
    <p:extLst>
      <p:ext uri="{BB962C8B-B14F-4D97-AF65-F5344CB8AC3E}">
        <p14:creationId xmlns:p14="http://schemas.microsoft.com/office/powerpoint/2010/main" val="1478703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AD57A-A6D5-4FE1-7B1B-BC3A6E6FB17C}"/>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0B7019F6-4A15-7BFA-63C9-6C413A32B73E}"/>
              </a:ext>
            </a:extLst>
          </p:cNvPr>
          <p:cNvPicPr>
            <a:picLocks noChangeAspect="1"/>
          </p:cNvPicPr>
          <p:nvPr/>
        </p:nvPicPr>
        <p:blipFill>
          <a:blip r:embed="rId2"/>
          <a:stretch>
            <a:fillRect/>
          </a:stretch>
        </p:blipFill>
        <p:spPr>
          <a:xfrm>
            <a:off x="144521" y="1622126"/>
            <a:ext cx="2607272" cy="2327088"/>
          </a:xfrm>
          <a:prstGeom prst="rect">
            <a:avLst/>
          </a:prstGeom>
        </p:spPr>
      </p:pic>
      <p:pic>
        <p:nvPicPr>
          <p:cNvPr id="5" name="Picture 4">
            <a:extLst>
              <a:ext uri="{FF2B5EF4-FFF2-40B4-BE49-F238E27FC236}">
                <a16:creationId xmlns:a16="http://schemas.microsoft.com/office/drawing/2014/main" id="{019FF031-4E3A-09D8-943E-F80AA9D57234}"/>
              </a:ext>
            </a:extLst>
          </p:cNvPr>
          <p:cNvPicPr>
            <a:picLocks noChangeAspect="1"/>
          </p:cNvPicPr>
          <p:nvPr/>
        </p:nvPicPr>
        <p:blipFill>
          <a:blip r:embed="rId3"/>
          <a:stretch>
            <a:fillRect/>
          </a:stretch>
        </p:blipFill>
        <p:spPr>
          <a:xfrm>
            <a:off x="2885689" y="1622126"/>
            <a:ext cx="2607272" cy="2327088"/>
          </a:xfrm>
          <a:prstGeom prst="rect">
            <a:avLst/>
          </a:prstGeom>
        </p:spPr>
      </p:pic>
      <p:pic>
        <p:nvPicPr>
          <p:cNvPr id="6" name="Picture 5">
            <a:extLst>
              <a:ext uri="{FF2B5EF4-FFF2-40B4-BE49-F238E27FC236}">
                <a16:creationId xmlns:a16="http://schemas.microsoft.com/office/drawing/2014/main" id="{24724C6C-4C8F-A808-CE30-9FA4D2C2D36B}"/>
              </a:ext>
            </a:extLst>
          </p:cNvPr>
          <p:cNvPicPr>
            <a:picLocks noChangeAspect="1"/>
          </p:cNvPicPr>
          <p:nvPr/>
        </p:nvPicPr>
        <p:blipFill>
          <a:blip r:embed="rId4"/>
          <a:stretch>
            <a:fillRect/>
          </a:stretch>
        </p:blipFill>
        <p:spPr>
          <a:xfrm>
            <a:off x="5492961" y="1688306"/>
            <a:ext cx="2607272" cy="2327088"/>
          </a:xfrm>
          <a:prstGeom prst="rect">
            <a:avLst/>
          </a:prstGeom>
        </p:spPr>
      </p:pic>
      <p:pic>
        <p:nvPicPr>
          <p:cNvPr id="7" name="Picture 6">
            <a:extLst>
              <a:ext uri="{FF2B5EF4-FFF2-40B4-BE49-F238E27FC236}">
                <a16:creationId xmlns:a16="http://schemas.microsoft.com/office/drawing/2014/main" id="{D36D37E8-F4DB-5DFF-BE46-BFF34F7ECD7F}"/>
              </a:ext>
            </a:extLst>
          </p:cNvPr>
          <p:cNvPicPr>
            <a:picLocks noChangeAspect="1"/>
          </p:cNvPicPr>
          <p:nvPr/>
        </p:nvPicPr>
        <p:blipFill>
          <a:blip r:embed="rId5"/>
          <a:stretch>
            <a:fillRect/>
          </a:stretch>
        </p:blipFill>
        <p:spPr>
          <a:xfrm>
            <a:off x="144521" y="4072330"/>
            <a:ext cx="2607272" cy="2327088"/>
          </a:xfrm>
          <a:prstGeom prst="rect">
            <a:avLst/>
          </a:prstGeom>
        </p:spPr>
      </p:pic>
      <p:pic>
        <p:nvPicPr>
          <p:cNvPr id="8" name="Picture 7">
            <a:extLst>
              <a:ext uri="{FF2B5EF4-FFF2-40B4-BE49-F238E27FC236}">
                <a16:creationId xmlns:a16="http://schemas.microsoft.com/office/drawing/2014/main" id="{02E6E30F-5B82-22F8-E04D-572966337527}"/>
              </a:ext>
            </a:extLst>
          </p:cNvPr>
          <p:cNvPicPr>
            <a:picLocks noChangeAspect="1"/>
          </p:cNvPicPr>
          <p:nvPr/>
        </p:nvPicPr>
        <p:blipFill>
          <a:blip r:embed="rId6"/>
          <a:stretch>
            <a:fillRect/>
          </a:stretch>
        </p:blipFill>
        <p:spPr>
          <a:xfrm>
            <a:off x="2885689" y="4042671"/>
            <a:ext cx="2607272" cy="2327088"/>
          </a:xfrm>
          <a:prstGeom prst="rect">
            <a:avLst/>
          </a:prstGeom>
        </p:spPr>
      </p:pic>
      <p:pic>
        <p:nvPicPr>
          <p:cNvPr id="9" name="Picture 8">
            <a:extLst>
              <a:ext uri="{FF2B5EF4-FFF2-40B4-BE49-F238E27FC236}">
                <a16:creationId xmlns:a16="http://schemas.microsoft.com/office/drawing/2014/main" id="{3A1D8E57-50F8-30ED-5FE6-B7544817DD25}"/>
              </a:ext>
            </a:extLst>
          </p:cNvPr>
          <p:cNvPicPr>
            <a:picLocks noChangeAspect="1"/>
          </p:cNvPicPr>
          <p:nvPr/>
        </p:nvPicPr>
        <p:blipFill>
          <a:blip r:embed="rId7"/>
          <a:stretch>
            <a:fillRect/>
          </a:stretch>
        </p:blipFill>
        <p:spPr>
          <a:xfrm>
            <a:off x="5492961" y="4072330"/>
            <a:ext cx="2607272" cy="2327088"/>
          </a:xfrm>
          <a:prstGeom prst="rect">
            <a:avLst/>
          </a:prstGeom>
        </p:spPr>
      </p:pic>
      <p:pic>
        <p:nvPicPr>
          <p:cNvPr id="10" name="Picture 9">
            <a:extLst>
              <a:ext uri="{FF2B5EF4-FFF2-40B4-BE49-F238E27FC236}">
                <a16:creationId xmlns:a16="http://schemas.microsoft.com/office/drawing/2014/main" id="{4E0CBCC7-55ED-C8BE-813A-30B766E75182}"/>
              </a:ext>
            </a:extLst>
          </p:cNvPr>
          <p:cNvPicPr>
            <a:picLocks noChangeAspect="1"/>
          </p:cNvPicPr>
          <p:nvPr/>
        </p:nvPicPr>
        <p:blipFill>
          <a:blip r:embed="rId8"/>
          <a:stretch>
            <a:fillRect/>
          </a:stretch>
        </p:blipFill>
        <p:spPr>
          <a:xfrm>
            <a:off x="8100233" y="1823379"/>
            <a:ext cx="3947246" cy="2192015"/>
          </a:xfrm>
          <a:prstGeom prst="rect">
            <a:avLst/>
          </a:prstGeom>
        </p:spPr>
      </p:pic>
    </p:spTree>
    <p:extLst>
      <p:ext uri="{BB962C8B-B14F-4D97-AF65-F5344CB8AC3E}">
        <p14:creationId xmlns:p14="http://schemas.microsoft.com/office/powerpoint/2010/main" val="5389266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89161-6D2B-C0D7-1C79-9ED7CF779C8E}"/>
              </a:ext>
            </a:extLst>
          </p:cNvPr>
          <p:cNvSpPr>
            <a:spLocks noGrp="1"/>
          </p:cNvSpPr>
          <p:nvPr>
            <p:ph type="title"/>
          </p:nvPr>
        </p:nvSpPr>
        <p:spPr/>
        <p:txBody>
          <a:bodyPr/>
          <a:lstStyle/>
          <a:p>
            <a:r>
              <a:rPr lang="en-US" dirty="0"/>
              <a:t>Thoughts about M1 archetypes</a:t>
            </a:r>
          </a:p>
        </p:txBody>
      </p:sp>
      <p:sp>
        <p:nvSpPr>
          <p:cNvPr id="3" name="Content Placeholder 2">
            <a:extLst>
              <a:ext uri="{FF2B5EF4-FFF2-40B4-BE49-F238E27FC236}">
                <a16:creationId xmlns:a16="http://schemas.microsoft.com/office/drawing/2014/main" id="{7CF1B71C-A195-B393-2B1F-609EC60B83D6}"/>
              </a:ext>
            </a:extLst>
          </p:cNvPr>
          <p:cNvSpPr>
            <a:spLocks noGrp="1"/>
          </p:cNvSpPr>
          <p:nvPr>
            <p:ph idx="1"/>
          </p:nvPr>
        </p:nvSpPr>
        <p:spPr/>
        <p:txBody>
          <a:bodyPr/>
          <a:lstStyle/>
          <a:p>
            <a:r>
              <a:rPr lang="en-US" dirty="0"/>
              <a:t>When overlaid on Debbie’s UMAP, the NE archetypes match up with NE2/3, a tiny archetype matches NE8, and most of the NE cells are close to an NE1 archetype</a:t>
            </a:r>
          </a:p>
          <a:p>
            <a:r>
              <a:rPr lang="en-US" dirty="0"/>
              <a:t>There are also three non-NE archetypes, but they don’t really match up with the three clusters</a:t>
            </a:r>
          </a:p>
        </p:txBody>
      </p:sp>
    </p:spTree>
    <p:extLst>
      <p:ext uri="{BB962C8B-B14F-4D97-AF65-F5344CB8AC3E}">
        <p14:creationId xmlns:p14="http://schemas.microsoft.com/office/powerpoint/2010/main" val="2428836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3174A-90CD-DD86-BBA1-664C273B5404}"/>
              </a:ext>
            </a:extLst>
          </p:cNvPr>
          <p:cNvSpPr>
            <a:spLocks noGrp="1"/>
          </p:cNvSpPr>
          <p:nvPr>
            <p:ph type="title"/>
          </p:nvPr>
        </p:nvSpPr>
        <p:spPr/>
        <p:txBody>
          <a:bodyPr/>
          <a:lstStyle/>
          <a:p>
            <a:r>
              <a:rPr lang="en-US" dirty="0"/>
              <a:t>M1 supervised</a:t>
            </a:r>
          </a:p>
        </p:txBody>
      </p:sp>
      <p:sp>
        <p:nvSpPr>
          <p:cNvPr id="3" name="Content Placeholder 2">
            <a:extLst>
              <a:ext uri="{FF2B5EF4-FFF2-40B4-BE49-F238E27FC236}">
                <a16:creationId xmlns:a16="http://schemas.microsoft.com/office/drawing/2014/main" id="{2364D906-F2F3-09FA-F21F-45736A6BF34E}"/>
              </a:ext>
            </a:extLst>
          </p:cNvPr>
          <p:cNvSpPr>
            <a:spLocks noGrp="1"/>
          </p:cNvSpPr>
          <p:nvPr>
            <p:ph idx="1"/>
          </p:nvPr>
        </p:nvSpPr>
        <p:spPr>
          <a:xfrm>
            <a:off x="838200" y="3707475"/>
            <a:ext cx="10515600" cy="2469487"/>
          </a:xfrm>
        </p:spPr>
        <p:txBody>
          <a:bodyPr/>
          <a:lstStyle/>
          <a:p>
            <a:r>
              <a:rPr lang="en-US" dirty="0"/>
              <a:t>A2 is still dominating NE cells</a:t>
            </a:r>
          </a:p>
          <a:p>
            <a:r>
              <a:rPr lang="en-US" dirty="0"/>
              <a:t>P is slightly higher on left NE cells</a:t>
            </a:r>
          </a:p>
        </p:txBody>
      </p:sp>
      <p:pic>
        <p:nvPicPr>
          <p:cNvPr id="4" name="Picture 3">
            <a:extLst>
              <a:ext uri="{FF2B5EF4-FFF2-40B4-BE49-F238E27FC236}">
                <a16:creationId xmlns:a16="http://schemas.microsoft.com/office/drawing/2014/main" id="{F9E4C8C8-66EC-4BC4-2002-ADEABB2ED931}"/>
              </a:ext>
            </a:extLst>
          </p:cNvPr>
          <p:cNvPicPr>
            <a:picLocks noChangeAspect="1"/>
          </p:cNvPicPr>
          <p:nvPr/>
        </p:nvPicPr>
        <p:blipFill>
          <a:blip r:embed="rId2"/>
          <a:stretch>
            <a:fillRect/>
          </a:stretch>
        </p:blipFill>
        <p:spPr>
          <a:xfrm>
            <a:off x="0" y="1639294"/>
            <a:ext cx="12161680" cy="1789706"/>
          </a:xfrm>
          <a:prstGeom prst="rect">
            <a:avLst/>
          </a:prstGeom>
        </p:spPr>
      </p:pic>
    </p:spTree>
    <p:extLst>
      <p:ext uri="{BB962C8B-B14F-4D97-AF65-F5344CB8AC3E}">
        <p14:creationId xmlns:p14="http://schemas.microsoft.com/office/powerpoint/2010/main" val="7387514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E40E7-03EB-C580-4212-A72BC00FBFF8}"/>
              </a:ext>
            </a:extLst>
          </p:cNvPr>
          <p:cNvSpPr>
            <a:spLocks noGrp="1"/>
          </p:cNvSpPr>
          <p:nvPr>
            <p:ph type="title"/>
          </p:nvPr>
        </p:nvSpPr>
        <p:spPr/>
        <p:txBody>
          <a:bodyPr/>
          <a:lstStyle/>
          <a:p>
            <a:r>
              <a:rPr lang="en-US" dirty="0"/>
              <a:t>Summary so far</a:t>
            </a:r>
          </a:p>
        </p:txBody>
      </p:sp>
      <p:sp>
        <p:nvSpPr>
          <p:cNvPr id="3" name="Content Placeholder 2">
            <a:extLst>
              <a:ext uri="{FF2B5EF4-FFF2-40B4-BE49-F238E27FC236}">
                <a16:creationId xmlns:a16="http://schemas.microsoft.com/office/drawing/2014/main" id="{E2691E35-5DC1-DFA0-E214-ED1E3AD21815}"/>
              </a:ext>
            </a:extLst>
          </p:cNvPr>
          <p:cNvSpPr>
            <a:spLocks noGrp="1"/>
          </p:cNvSpPr>
          <p:nvPr>
            <p:ph idx="1"/>
          </p:nvPr>
        </p:nvSpPr>
        <p:spPr>
          <a:xfrm>
            <a:off x="838200" y="1825625"/>
            <a:ext cx="5978236" cy="4957560"/>
          </a:xfrm>
        </p:spPr>
        <p:txBody>
          <a:bodyPr>
            <a:normAutofit fontScale="77500" lnSpcReduction="20000"/>
          </a:bodyPr>
          <a:lstStyle/>
          <a:p>
            <a:r>
              <a:rPr lang="en-US" dirty="0"/>
              <a:t>M2 captures three NE archetypes: top, right, and bottom</a:t>
            </a:r>
          </a:p>
          <a:p>
            <a:r>
              <a:rPr lang="en-US" dirty="0"/>
              <a:t>M1 also captures three archetypes: left, right, and bottom</a:t>
            </a:r>
          </a:p>
          <a:p>
            <a:r>
              <a:rPr lang="en-US" dirty="0"/>
              <a:t>Supervised AA on M2 suggests that the left archetype is P-like (mostly due to high ANXA1 expression)</a:t>
            </a:r>
          </a:p>
          <a:p>
            <a:r>
              <a:rPr lang="en-US" dirty="0"/>
              <a:t>This might be difficult to make clear in a manuscript, but gives me hope that we can make something work for referencing the vertices of the UMAP </a:t>
            </a:r>
          </a:p>
          <a:p>
            <a:r>
              <a:rPr lang="en-US" dirty="0"/>
              <a:t>Then we could label the cells based on distance from:</a:t>
            </a:r>
          </a:p>
          <a:p>
            <a:pPr lvl="1"/>
            <a:r>
              <a:rPr lang="en-US" dirty="0"/>
              <a:t>Top: Metastatic, NFIB </a:t>
            </a:r>
          </a:p>
          <a:p>
            <a:pPr lvl="1"/>
            <a:r>
              <a:rPr lang="en-US" dirty="0"/>
              <a:t>Left: ANXA1+, less NE, JUN/FOS motif activity</a:t>
            </a:r>
          </a:p>
          <a:p>
            <a:pPr lvl="1"/>
            <a:r>
              <a:rPr lang="en-US" dirty="0"/>
              <a:t>Bottom: Classic NE, ASCL1+, A2-like</a:t>
            </a:r>
          </a:p>
          <a:p>
            <a:pPr lvl="1"/>
            <a:r>
              <a:rPr lang="en-US" dirty="0"/>
              <a:t>Right: Highly cycling, less NE, JUN+ (RNA) </a:t>
            </a:r>
          </a:p>
        </p:txBody>
      </p:sp>
      <p:pic>
        <p:nvPicPr>
          <p:cNvPr id="4" name="Picture 3">
            <a:extLst>
              <a:ext uri="{FF2B5EF4-FFF2-40B4-BE49-F238E27FC236}">
                <a16:creationId xmlns:a16="http://schemas.microsoft.com/office/drawing/2014/main" id="{D986AD40-1BD5-3CAB-DC49-CC822774BB95}"/>
              </a:ext>
            </a:extLst>
          </p:cNvPr>
          <p:cNvPicPr>
            <a:picLocks noChangeAspect="1"/>
          </p:cNvPicPr>
          <p:nvPr/>
        </p:nvPicPr>
        <p:blipFill>
          <a:blip r:embed="rId2"/>
          <a:stretch>
            <a:fillRect/>
          </a:stretch>
        </p:blipFill>
        <p:spPr>
          <a:xfrm>
            <a:off x="7281372" y="895350"/>
            <a:ext cx="4711700" cy="5067300"/>
          </a:xfrm>
          <a:prstGeom prst="rect">
            <a:avLst/>
          </a:prstGeom>
        </p:spPr>
      </p:pic>
    </p:spTree>
    <p:extLst>
      <p:ext uri="{BB962C8B-B14F-4D97-AF65-F5344CB8AC3E}">
        <p14:creationId xmlns:p14="http://schemas.microsoft.com/office/powerpoint/2010/main" val="19031698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0AE86-2211-3657-94C6-855DC4FA956D}"/>
              </a:ext>
            </a:extLst>
          </p:cNvPr>
          <p:cNvSpPr>
            <a:spLocks noGrp="1"/>
          </p:cNvSpPr>
          <p:nvPr>
            <p:ph type="title"/>
          </p:nvPr>
        </p:nvSpPr>
        <p:spPr/>
        <p:txBody>
          <a:bodyPr/>
          <a:lstStyle/>
          <a:p>
            <a:r>
              <a:rPr lang="en-US" dirty="0"/>
              <a:t>AA on combined dataset</a:t>
            </a:r>
          </a:p>
        </p:txBody>
      </p:sp>
      <p:sp>
        <p:nvSpPr>
          <p:cNvPr id="3" name="Text Placeholder 2">
            <a:extLst>
              <a:ext uri="{FF2B5EF4-FFF2-40B4-BE49-F238E27FC236}">
                <a16:creationId xmlns:a16="http://schemas.microsoft.com/office/drawing/2014/main" id="{B8C1B54C-11C4-CFDA-4079-14E7904BD10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99303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577F5-D6F3-F3DF-2D11-C67634D776D1}"/>
              </a:ext>
            </a:extLst>
          </p:cNvPr>
          <p:cNvSpPr>
            <a:spLocks noGrp="1"/>
          </p:cNvSpPr>
          <p:nvPr>
            <p:ph type="title"/>
          </p:nvPr>
        </p:nvSpPr>
        <p:spPr/>
        <p:txBody>
          <a:bodyPr/>
          <a:lstStyle/>
          <a:p>
            <a:r>
              <a:rPr lang="en-US" dirty="0"/>
              <a:t>Preprocessing	</a:t>
            </a:r>
          </a:p>
        </p:txBody>
      </p:sp>
      <p:sp>
        <p:nvSpPr>
          <p:cNvPr id="3" name="Content Placeholder 2">
            <a:extLst>
              <a:ext uri="{FF2B5EF4-FFF2-40B4-BE49-F238E27FC236}">
                <a16:creationId xmlns:a16="http://schemas.microsoft.com/office/drawing/2014/main" id="{11DC92F1-3D54-4317-1E90-F7488ADCFE46}"/>
              </a:ext>
            </a:extLst>
          </p:cNvPr>
          <p:cNvSpPr>
            <a:spLocks noGrp="1"/>
          </p:cNvSpPr>
          <p:nvPr>
            <p:ph idx="1"/>
          </p:nvPr>
        </p:nvSpPr>
        <p:spPr>
          <a:xfrm>
            <a:off x="838200" y="1825625"/>
            <a:ext cx="7091217" cy="4351338"/>
          </a:xfrm>
        </p:spPr>
        <p:txBody>
          <a:bodyPr/>
          <a:lstStyle/>
          <a:p>
            <a:r>
              <a:rPr lang="en-US" dirty="0"/>
              <a:t>Similar preprocessing as for individual datasets</a:t>
            </a:r>
          </a:p>
          <a:p>
            <a:pPr lvl="1"/>
            <a:r>
              <a:rPr lang="en-US" dirty="0" err="1"/>
              <a:t>Scanpy</a:t>
            </a:r>
            <a:r>
              <a:rPr lang="en-US" dirty="0"/>
              <a:t> filters cells and genes (</a:t>
            </a:r>
            <a:r>
              <a:rPr lang="en-US" dirty="0" err="1"/>
              <a:t>min_genes</a:t>
            </a:r>
            <a:r>
              <a:rPr lang="en-US" dirty="0"/>
              <a:t> = 100, </a:t>
            </a:r>
            <a:r>
              <a:rPr lang="en-US" dirty="0" err="1"/>
              <a:t>min_counts</a:t>
            </a:r>
            <a:r>
              <a:rPr lang="en-US" dirty="0"/>
              <a:t> = 3)</a:t>
            </a:r>
          </a:p>
          <a:p>
            <a:pPr lvl="1"/>
            <a:r>
              <a:rPr lang="en-US" dirty="0"/>
              <a:t>Normalize total, log1p</a:t>
            </a:r>
          </a:p>
          <a:p>
            <a:pPr lvl="1"/>
            <a:r>
              <a:rPr lang="en-US" dirty="0"/>
              <a:t>Batch correction with scanorama doesn’t do much</a:t>
            </a:r>
          </a:p>
          <a:p>
            <a:pPr lvl="1"/>
            <a:r>
              <a:rPr lang="en-US" dirty="0"/>
              <a:t>AA is run on MAGIC imputed data without scanorama correction</a:t>
            </a:r>
          </a:p>
          <a:p>
            <a:endParaRPr lang="en-US" dirty="0"/>
          </a:p>
        </p:txBody>
      </p:sp>
      <p:pic>
        <p:nvPicPr>
          <p:cNvPr id="4" name="Picture 3">
            <a:extLst>
              <a:ext uri="{FF2B5EF4-FFF2-40B4-BE49-F238E27FC236}">
                <a16:creationId xmlns:a16="http://schemas.microsoft.com/office/drawing/2014/main" id="{1906EF0D-84C4-68E4-8BC6-192AA9244926}"/>
              </a:ext>
            </a:extLst>
          </p:cNvPr>
          <p:cNvPicPr>
            <a:picLocks noChangeAspect="1"/>
          </p:cNvPicPr>
          <p:nvPr/>
        </p:nvPicPr>
        <p:blipFill>
          <a:blip r:embed="rId2"/>
          <a:stretch>
            <a:fillRect/>
          </a:stretch>
        </p:blipFill>
        <p:spPr>
          <a:xfrm>
            <a:off x="7799394" y="3429000"/>
            <a:ext cx="4340204" cy="2625436"/>
          </a:xfrm>
          <a:prstGeom prst="rect">
            <a:avLst/>
          </a:prstGeom>
        </p:spPr>
      </p:pic>
      <p:pic>
        <p:nvPicPr>
          <p:cNvPr id="5" name="Picture 4">
            <a:extLst>
              <a:ext uri="{FF2B5EF4-FFF2-40B4-BE49-F238E27FC236}">
                <a16:creationId xmlns:a16="http://schemas.microsoft.com/office/drawing/2014/main" id="{22DD395F-2404-2DE8-06EA-7229B319E0DE}"/>
              </a:ext>
            </a:extLst>
          </p:cNvPr>
          <p:cNvPicPr>
            <a:picLocks noChangeAspect="1"/>
          </p:cNvPicPr>
          <p:nvPr/>
        </p:nvPicPr>
        <p:blipFill rotWithShape="1">
          <a:blip r:embed="rId3"/>
          <a:srcRect r="65954"/>
          <a:stretch/>
        </p:blipFill>
        <p:spPr>
          <a:xfrm>
            <a:off x="7929417" y="559083"/>
            <a:ext cx="4128655" cy="2869917"/>
          </a:xfrm>
          <a:prstGeom prst="rect">
            <a:avLst/>
          </a:prstGeom>
        </p:spPr>
      </p:pic>
    </p:spTree>
    <p:extLst>
      <p:ext uri="{BB962C8B-B14F-4D97-AF65-F5344CB8AC3E}">
        <p14:creationId xmlns:p14="http://schemas.microsoft.com/office/powerpoint/2010/main" val="3903951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BC428-35E5-135C-6622-570C5B26BB93}"/>
              </a:ext>
            </a:extLst>
          </p:cNvPr>
          <p:cNvSpPr>
            <a:spLocks noGrp="1"/>
          </p:cNvSpPr>
          <p:nvPr>
            <p:ph type="title"/>
          </p:nvPr>
        </p:nvSpPr>
        <p:spPr/>
        <p:txBody>
          <a:bodyPr/>
          <a:lstStyle/>
          <a:p>
            <a:r>
              <a:rPr lang="en-US" dirty="0"/>
              <a:t>Specialists based on diffusion distance to archetypes in PCA space</a:t>
            </a:r>
          </a:p>
        </p:txBody>
      </p:sp>
      <p:sp>
        <p:nvSpPr>
          <p:cNvPr id="3" name="Content Placeholder 2">
            <a:extLst>
              <a:ext uri="{FF2B5EF4-FFF2-40B4-BE49-F238E27FC236}">
                <a16:creationId xmlns:a16="http://schemas.microsoft.com/office/drawing/2014/main" id="{0D67C22A-4840-61FC-E58F-9467498A2CBF}"/>
              </a:ext>
            </a:extLst>
          </p:cNvPr>
          <p:cNvSpPr>
            <a:spLocks noGrp="1"/>
          </p:cNvSpPr>
          <p:nvPr>
            <p:ph idx="1"/>
          </p:nvPr>
        </p:nvSpPr>
        <p:spPr>
          <a:xfrm>
            <a:off x="838200" y="4937759"/>
            <a:ext cx="10515600" cy="1687485"/>
          </a:xfrm>
        </p:spPr>
        <p:txBody>
          <a:bodyPr/>
          <a:lstStyle/>
          <a:p>
            <a:r>
              <a:rPr lang="en-US" dirty="0"/>
              <a:t>On the magic imputed, combined dataset (not batch corrected), 6 archetypes are found</a:t>
            </a:r>
          </a:p>
          <a:p>
            <a:r>
              <a:rPr lang="en-US" dirty="0"/>
              <a:t>These don’t translate very well to the UMAP (as expected)</a:t>
            </a:r>
          </a:p>
        </p:txBody>
      </p:sp>
      <p:pic>
        <p:nvPicPr>
          <p:cNvPr id="4" name="Picture 3">
            <a:extLst>
              <a:ext uri="{FF2B5EF4-FFF2-40B4-BE49-F238E27FC236}">
                <a16:creationId xmlns:a16="http://schemas.microsoft.com/office/drawing/2014/main" id="{A317852F-549C-0373-BBD7-65FB843FDDBA}"/>
              </a:ext>
            </a:extLst>
          </p:cNvPr>
          <p:cNvPicPr>
            <a:picLocks noChangeAspect="1"/>
          </p:cNvPicPr>
          <p:nvPr/>
        </p:nvPicPr>
        <p:blipFill>
          <a:blip r:embed="rId2"/>
          <a:stretch>
            <a:fillRect/>
          </a:stretch>
        </p:blipFill>
        <p:spPr>
          <a:xfrm>
            <a:off x="274320" y="1825625"/>
            <a:ext cx="11908798" cy="3112135"/>
          </a:xfrm>
          <a:prstGeom prst="rect">
            <a:avLst/>
          </a:prstGeom>
        </p:spPr>
      </p:pic>
    </p:spTree>
    <p:extLst>
      <p:ext uri="{BB962C8B-B14F-4D97-AF65-F5344CB8AC3E}">
        <p14:creationId xmlns:p14="http://schemas.microsoft.com/office/powerpoint/2010/main" val="2603679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7C98E69-558C-7199-F7A7-4321FAE8103B}"/>
              </a:ext>
            </a:extLst>
          </p:cNvPr>
          <p:cNvSpPr>
            <a:spLocks noGrp="1"/>
          </p:cNvSpPr>
          <p:nvPr>
            <p:ph type="body" idx="1"/>
          </p:nvPr>
        </p:nvSpPr>
        <p:spPr>
          <a:xfrm>
            <a:off x="831850" y="5181600"/>
            <a:ext cx="10515600" cy="908050"/>
          </a:xfrm>
        </p:spPr>
        <p:txBody>
          <a:bodyPr/>
          <a:lstStyle/>
          <a:p>
            <a:r>
              <a:rPr lang="en-US" dirty="0"/>
              <a:t>Archetype scores on UMAP (computed on MAGIC imputed dataset)</a:t>
            </a:r>
          </a:p>
        </p:txBody>
      </p:sp>
      <p:pic>
        <p:nvPicPr>
          <p:cNvPr id="4" name="Picture 3">
            <a:extLst>
              <a:ext uri="{FF2B5EF4-FFF2-40B4-BE49-F238E27FC236}">
                <a16:creationId xmlns:a16="http://schemas.microsoft.com/office/drawing/2014/main" id="{01446B6A-E28F-44F5-D437-A1F69F91D5A5}"/>
              </a:ext>
            </a:extLst>
          </p:cNvPr>
          <p:cNvPicPr>
            <a:picLocks noChangeAspect="1"/>
          </p:cNvPicPr>
          <p:nvPr/>
        </p:nvPicPr>
        <p:blipFill>
          <a:blip r:embed="rId2"/>
          <a:stretch>
            <a:fillRect/>
          </a:stretch>
        </p:blipFill>
        <p:spPr>
          <a:xfrm>
            <a:off x="2958279" y="469886"/>
            <a:ext cx="2398799" cy="2141018"/>
          </a:xfrm>
          <a:prstGeom prst="rect">
            <a:avLst/>
          </a:prstGeom>
        </p:spPr>
      </p:pic>
      <p:pic>
        <p:nvPicPr>
          <p:cNvPr id="5" name="Picture 4">
            <a:extLst>
              <a:ext uri="{FF2B5EF4-FFF2-40B4-BE49-F238E27FC236}">
                <a16:creationId xmlns:a16="http://schemas.microsoft.com/office/drawing/2014/main" id="{83A31140-87C4-4E42-6D4B-2E145D5D94D5}"/>
              </a:ext>
            </a:extLst>
          </p:cNvPr>
          <p:cNvPicPr>
            <a:picLocks noChangeAspect="1"/>
          </p:cNvPicPr>
          <p:nvPr/>
        </p:nvPicPr>
        <p:blipFill>
          <a:blip r:embed="rId3"/>
          <a:stretch>
            <a:fillRect/>
          </a:stretch>
        </p:blipFill>
        <p:spPr>
          <a:xfrm>
            <a:off x="5392189" y="423342"/>
            <a:ext cx="2398799" cy="2141018"/>
          </a:xfrm>
          <a:prstGeom prst="rect">
            <a:avLst/>
          </a:prstGeom>
        </p:spPr>
      </p:pic>
      <p:pic>
        <p:nvPicPr>
          <p:cNvPr id="6" name="Picture 5">
            <a:extLst>
              <a:ext uri="{FF2B5EF4-FFF2-40B4-BE49-F238E27FC236}">
                <a16:creationId xmlns:a16="http://schemas.microsoft.com/office/drawing/2014/main" id="{63B0B069-9F5D-0A2C-13D9-582D31BAAC51}"/>
              </a:ext>
            </a:extLst>
          </p:cNvPr>
          <p:cNvPicPr>
            <a:picLocks noChangeAspect="1"/>
          </p:cNvPicPr>
          <p:nvPr/>
        </p:nvPicPr>
        <p:blipFill>
          <a:blip r:embed="rId4"/>
          <a:stretch>
            <a:fillRect/>
          </a:stretch>
        </p:blipFill>
        <p:spPr>
          <a:xfrm>
            <a:off x="7790988" y="469886"/>
            <a:ext cx="2398799" cy="2141018"/>
          </a:xfrm>
          <a:prstGeom prst="rect">
            <a:avLst/>
          </a:prstGeom>
        </p:spPr>
      </p:pic>
      <p:pic>
        <p:nvPicPr>
          <p:cNvPr id="7" name="Picture 6">
            <a:extLst>
              <a:ext uri="{FF2B5EF4-FFF2-40B4-BE49-F238E27FC236}">
                <a16:creationId xmlns:a16="http://schemas.microsoft.com/office/drawing/2014/main" id="{639360A8-9CEA-B297-0CFD-8A6C97DD6C23}"/>
              </a:ext>
            </a:extLst>
          </p:cNvPr>
          <p:cNvPicPr>
            <a:picLocks noChangeAspect="1"/>
          </p:cNvPicPr>
          <p:nvPr/>
        </p:nvPicPr>
        <p:blipFill>
          <a:blip r:embed="rId5"/>
          <a:stretch>
            <a:fillRect/>
          </a:stretch>
        </p:blipFill>
        <p:spPr>
          <a:xfrm>
            <a:off x="1676400" y="2744268"/>
            <a:ext cx="2398799" cy="2141018"/>
          </a:xfrm>
          <a:prstGeom prst="rect">
            <a:avLst/>
          </a:prstGeom>
        </p:spPr>
      </p:pic>
      <p:pic>
        <p:nvPicPr>
          <p:cNvPr id="8" name="Picture 7">
            <a:extLst>
              <a:ext uri="{FF2B5EF4-FFF2-40B4-BE49-F238E27FC236}">
                <a16:creationId xmlns:a16="http://schemas.microsoft.com/office/drawing/2014/main" id="{0E080527-7BEE-DDF5-C65B-58BA14110B2F}"/>
              </a:ext>
            </a:extLst>
          </p:cNvPr>
          <p:cNvPicPr>
            <a:picLocks noChangeAspect="1"/>
          </p:cNvPicPr>
          <p:nvPr/>
        </p:nvPicPr>
        <p:blipFill>
          <a:blip r:embed="rId6"/>
          <a:stretch>
            <a:fillRect/>
          </a:stretch>
        </p:blipFill>
        <p:spPr>
          <a:xfrm>
            <a:off x="4192790" y="2657448"/>
            <a:ext cx="2398799" cy="2141018"/>
          </a:xfrm>
          <a:prstGeom prst="rect">
            <a:avLst/>
          </a:prstGeom>
        </p:spPr>
      </p:pic>
      <p:pic>
        <p:nvPicPr>
          <p:cNvPr id="9" name="Picture 8">
            <a:extLst>
              <a:ext uri="{FF2B5EF4-FFF2-40B4-BE49-F238E27FC236}">
                <a16:creationId xmlns:a16="http://schemas.microsoft.com/office/drawing/2014/main" id="{1FF13044-B978-A741-5D26-E559C60E926E}"/>
              </a:ext>
            </a:extLst>
          </p:cNvPr>
          <p:cNvPicPr>
            <a:picLocks noChangeAspect="1"/>
          </p:cNvPicPr>
          <p:nvPr/>
        </p:nvPicPr>
        <p:blipFill>
          <a:blip r:embed="rId7"/>
          <a:stretch>
            <a:fillRect/>
          </a:stretch>
        </p:blipFill>
        <p:spPr>
          <a:xfrm>
            <a:off x="6591589" y="2610904"/>
            <a:ext cx="2398799" cy="2141018"/>
          </a:xfrm>
          <a:prstGeom prst="rect">
            <a:avLst/>
          </a:prstGeom>
        </p:spPr>
      </p:pic>
      <p:pic>
        <p:nvPicPr>
          <p:cNvPr id="10" name="Picture 9">
            <a:extLst>
              <a:ext uri="{FF2B5EF4-FFF2-40B4-BE49-F238E27FC236}">
                <a16:creationId xmlns:a16="http://schemas.microsoft.com/office/drawing/2014/main" id="{A03D2C58-E6ED-3816-9DBD-7368CC6F1D1A}"/>
              </a:ext>
            </a:extLst>
          </p:cNvPr>
          <p:cNvPicPr>
            <a:picLocks noChangeAspect="1"/>
          </p:cNvPicPr>
          <p:nvPr/>
        </p:nvPicPr>
        <p:blipFill>
          <a:blip r:embed="rId8"/>
          <a:stretch>
            <a:fillRect/>
          </a:stretch>
        </p:blipFill>
        <p:spPr>
          <a:xfrm>
            <a:off x="8907908" y="2564360"/>
            <a:ext cx="2191142" cy="2234106"/>
          </a:xfrm>
          <a:prstGeom prst="rect">
            <a:avLst/>
          </a:prstGeom>
        </p:spPr>
      </p:pic>
    </p:spTree>
    <p:extLst>
      <p:ext uri="{BB962C8B-B14F-4D97-AF65-F5344CB8AC3E}">
        <p14:creationId xmlns:p14="http://schemas.microsoft.com/office/powerpoint/2010/main" val="6028568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18A14-B40F-1601-8E58-D89EA7F0AD84}"/>
              </a:ext>
            </a:extLst>
          </p:cNvPr>
          <p:cNvSpPr>
            <a:spLocks noGrp="1"/>
          </p:cNvSpPr>
          <p:nvPr>
            <p:ph type="title"/>
          </p:nvPr>
        </p:nvSpPr>
        <p:spPr/>
        <p:txBody>
          <a:bodyPr/>
          <a:lstStyle/>
          <a:p>
            <a:r>
              <a:rPr lang="en-US" dirty="0"/>
              <a:t>AA on Harmony Reduction of Combined Dataset</a:t>
            </a:r>
          </a:p>
        </p:txBody>
      </p:sp>
      <p:sp>
        <p:nvSpPr>
          <p:cNvPr id="3" name="Text Placeholder 2">
            <a:extLst>
              <a:ext uri="{FF2B5EF4-FFF2-40B4-BE49-F238E27FC236}">
                <a16:creationId xmlns:a16="http://schemas.microsoft.com/office/drawing/2014/main" id="{EBB043AC-20E5-B607-64E2-127C8B599C7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705863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AEFC7-CEE2-415A-3315-C71A6D2CF4AD}"/>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1C0ECC97-3E6E-A476-5224-8281CD2D7E2A}"/>
              </a:ext>
            </a:extLst>
          </p:cNvPr>
          <p:cNvPicPr>
            <a:picLocks noGrp="1" noChangeAspect="1"/>
          </p:cNvPicPr>
          <p:nvPr>
            <p:ph idx="1"/>
          </p:nvPr>
        </p:nvPicPr>
        <p:blipFill>
          <a:blip r:embed="rId2"/>
          <a:stretch>
            <a:fillRect/>
          </a:stretch>
        </p:blipFill>
        <p:spPr>
          <a:xfrm>
            <a:off x="2338839" y="1825625"/>
            <a:ext cx="7514322" cy="4351338"/>
          </a:xfrm>
        </p:spPr>
      </p:pic>
    </p:spTree>
    <p:extLst>
      <p:ext uri="{BB962C8B-B14F-4D97-AF65-F5344CB8AC3E}">
        <p14:creationId xmlns:p14="http://schemas.microsoft.com/office/powerpoint/2010/main" val="106628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F894F-D776-3E62-3A1C-DD3EF00C6281}"/>
              </a:ext>
            </a:extLst>
          </p:cNvPr>
          <p:cNvSpPr>
            <a:spLocks noGrp="1"/>
          </p:cNvSpPr>
          <p:nvPr>
            <p:ph type="title"/>
          </p:nvPr>
        </p:nvSpPr>
        <p:spPr/>
        <p:txBody>
          <a:bodyPr/>
          <a:lstStyle/>
          <a:p>
            <a:r>
              <a:rPr lang="en-US" dirty="0"/>
              <a:t>Part 1A: Unsupervised AA on imputed M2</a:t>
            </a:r>
          </a:p>
        </p:txBody>
      </p:sp>
      <p:sp>
        <p:nvSpPr>
          <p:cNvPr id="3" name="Text Placeholder 2">
            <a:extLst>
              <a:ext uri="{FF2B5EF4-FFF2-40B4-BE49-F238E27FC236}">
                <a16:creationId xmlns:a16="http://schemas.microsoft.com/office/drawing/2014/main" id="{181C4247-FEB5-9240-25B8-DD791AA6362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2835844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F4404E0-876A-E320-7AAC-60A9ABDE3A08}"/>
              </a:ext>
            </a:extLst>
          </p:cNvPr>
          <p:cNvPicPr>
            <a:picLocks noChangeAspect="1"/>
          </p:cNvPicPr>
          <p:nvPr/>
        </p:nvPicPr>
        <p:blipFill>
          <a:blip r:embed="rId2"/>
          <a:stretch>
            <a:fillRect/>
          </a:stretch>
        </p:blipFill>
        <p:spPr>
          <a:xfrm>
            <a:off x="4173927" y="826318"/>
            <a:ext cx="3293671" cy="2939724"/>
          </a:xfrm>
          <a:prstGeom prst="rect">
            <a:avLst/>
          </a:prstGeom>
        </p:spPr>
      </p:pic>
      <p:pic>
        <p:nvPicPr>
          <p:cNvPr id="5" name="Picture 4">
            <a:extLst>
              <a:ext uri="{FF2B5EF4-FFF2-40B4-BE49-F238E27FC236}">
                <a16:creationId xmlns:a16="http://schemas.microsoft.com/office/drawing/2014/main" id="{98F8EB73-A905-1B08-64AE-D867B9C3A85D}"/>
              </a:ext>
            </a:extLst>
          </p:cNvPr>
          <p:cNvPicPr>
            <a:picLocks noChangeAspect="1"/>
          </p:cNvPicPr>
          <p:nvPr/>
        </p:nvPicPr>
        <p:blipFill>
          <a:blip r:embed="rId3"/>
          <a:stretch>
            <a:fillRect/>
          </a:stretch>
        </p:blipFill>
        <p:spPr>
          <a:xfrm>
            <a:off x="1029779" y="826317"/>
            <a:ext cx="3293671" cy="2939724"/>
          </a:xfrm>
          <a:prstGeom prst="rect">
            <a:avLst/>
          </a:prstGeom>
        </p:spPr>
      </p:pic>
      <p:pic>
        <p:nvPicPr>
          <p:cNvPr id="6" name="Picture 5">
            <a:extLst>
              <a:ext uri="{FF2B5EF4-FFF2-40B4-BE49-F238E27FC236}">
                <a16:creationId xmlns:a16="http://schemas.microsoft.com/office/drawing/2014/main" id="{6B0B00EE-74C2-4F21-0D07-AC671919129A}"/>
              </a:ext>
            </a:extLst>
          </p:cNvPr>
          <p:cNvPicPr>
            <a:picLocks noChangeAspect="1"/>
          </p:cNvPicPr>
          <p:nvPr/>
        </p:nvPicPr>
        <p:blipFill>
          <a:blip r:embed="rId4"/>
          <a:stretch>
            <a:fillRect/>
          </a:stretch>
        </p:blipFill>
        <p:spPr>
          <a:xfrm>
            <a:off x="7460465" y="826318"/>
            <a:ext cx="3293671" cy="2939724"/>
          </a:xfrm>
          <a:prstGeom prst="rect">
            <a:avLst/>
          </a:prstGeom>
        </p:spPr>
      </p:pic>
      <p:pic>
        <p:nvPicPr>
          <p:cNvPr id="7" name="Picture 6">
            <a:extLst>
              <a:ext uri="{FF2B5EF4-FFF2-40B4-BE49-F238E27FC236}">
                <a16:creationId xmlns:a16="http://schemas.microsoft.com/office/drawing/2014/main" id="{A7EAD294-1ECD-D61D-1B3B-EF069014CAC3}"/>
              </a:ext>
            </a:extLst>
          </p:cNvPr>
          <p:cNvPicPr>
            <a:picLocks noChangeAspect="1"/>
          </p:cNvPicPr>
          <p:nvPr/>
        </p:nvPicPr>
        <p:blipFill>
          <a:blip r:embed="rId5"/>
          <a:stretch>
            <a:fillRect/>
          </a:stretch>
        </p:blipFill>
        <p:spPr>
          <a:xfrm>
            <a:off x="1029779" y="3695096"/>
            <a:ext cx="3293671" cy="2939724"/>
          </a:xfrm>
          <a:prstGeom prst="rect">
            <a:avLst/>
          </a:prstGeom>
        </p:spPr>
      </p:pic>
      <p:pic>
        <p:nvPicPr>
          <p:cNvPr id="8" name="Picture 7">
            <a:extLst>
              <a:ext uri="{FF2B5EF4-FFF2-40B4-BE49-F238E27FC236}">
                <a16:creationId xmlns:a16="http://schemas.microsoft.com/office/drawing/2014/main" id="{5C4F5B61-48D6-17AE-49A1-BF53217E0CC1}"/>
              </a:ext>
            </a:extLst>
          </p:cNvPr>
          <p:cNvPicPr>
            <a:picLocks noChangeAspect="1"/>
          </p:cNvPicPr>
          <p:nvPr/>
        </p:nvPicPr>
        <p:blipFill>
          <a:blip r:embed="rId6"/>
          <a:stretch>
            <a:fillRect/>
          </a:stretch>
        </p:blipFill>
        <p:spPr>
          <a:xfrm>
            <a:off x="4173927" y="3695096"/>
            <a:ext cx="3293671" cy="2939724"/>
          </a:xfrm>
          <a:prstGeom prst="rect">
            <a:avLst/>
          </a:prstGeom>
        </p:spPr>
      </p:pic>
      <p:pic>
        <p:nvPicPr>
          <p:cNvPr id="9" name="Picture 8">
            <a:extLst>
              <a:ext uri="{FF2B5EF4-FFF2-40B4-BE49-F238E27FC236}">
                <a16:creationId xmlns:a16="http://schemas.microsoft.com/office/drawing/2014/main" id="{437EFE53-E6F3-B56E-6C38-E648FB68E431}"/>
              </a:ext>
            </a:extLst>
          </p:cNvPr>
          <p:cNvPicPr>
            <a:picLocks noChangeAspect="1"/>
          </p:cNvPicPr>
          <p:nvPr/>
        </p:nvPicPr>
        <p:blipFill>
          <a:blip r:embed="rId7"/>
          <a:stretch>
            <a:fillRect/>
          </a:stretch>
        </p:blipFill>
        <p:spPr>
          <a:xfrm>
            <a:off x="7460466" y="3695097"/>
            <a:ext cx="3293671" cy="2939724"/>
          </a:xfrm>
          <a:prstGeom prst="rect">
            <a:avLst/>
          </a:prstGeom>
        </p:spPr>
      </p:pic>
    </p:spTree>
    <p:extLst>
      <p:ext uri="{BB962C8B-B14F-4D97-AF65-F5344CB8AC3E}">
        <p14:creationId xmlns:p14="http://schemas.microsoft.com/office/powerpoint/2010/main" val="25956057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2A89B-D224-4F6F-D1A5-39FB6F1E029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2418645-78F9-1CFF-9405-640D3541D76F}"/>
              </a:ext>
            </a:extLst>
          </p:cNvPr>
          <p:cNvSpPr>
            <a:spLocks noGrp="1"/>
          </p:cNvSpPr>
          <p:nvPr>
            <p:ph idx="1"/>
          </p:nvPr>
        </p:nvSpPr>
        <p:spPr>
          <a:xfrm>
            <a:off x="6732456" y="1825625"/>
            <a:ext cx="4621344" cy="4351338"/>
          </a:xfrm>
        </p:spPr>
        <p:txBody>
          <a:bodyPr/>
          <a:lstStyle/>
          <a:p>
            <a:r>
              <a:rPr lang="en-US" dirty="0"/>
              <a:t>Labeled by diffusion distance</a:t>
            </a:r>
          </a:p>
        </p:txBody>
      </p:sp>
      <p:pic>
        <p:nvPicPr>
          <p:cNvPr id="4" name="Picture 3">
            <a:extLst>
              <a:ext uri="{FF2B5EF4-FFF2-40B4-BE49-F238E27FC236}">
                <a16:creationId xmlns:a16="http://schemas.microsoft.com/office/drawing/2014/main" id="{DF5E599A-B33D-0310-7620-8AEF57436CD5}"/>
              </a:ext>
            </a:extLst>
          </p:cNvPr>
          <p:cNvPicPr>
            <a:picLocks noChangeAspect="1"/>
          </p:cNvPicPr>
          <p:nvPr/>
        </p:nvPicPr>
        <p:blipFill>
          <a:blip r:embed="rId2"/>
          <a:stretch>
            <a:fillRect/>
          </a:stretch>
        </p:blipFill>
        <p:spPr>
          <a:xfrm>
            <a:off x="154095" y="75326"/>
            <a:ext cx="6578361" cy="6707348"/>
          </a:xfrm>
          <a:prstGeom prst="rect">
            <a:avLst/>
          </a:prstGeom>
        </p:spPr>
      </p:pic>
    </p:spTree>
    <p:extLst>
      <p:ext uri="{BB962C8B-B14F-4D97-AF65-F5344CB8AC3E}">
        <p14:creationId xmlns:p14="http://schemas.microsoft.com/office/powerpoint/2010/main" val="22369455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B7278-7751-E852-893D-C330F5A2387E}"/>
              </a:ext>
            </a:extLst>
          </p:cNvPr>
          <p:cNvSpPr>
            <a:spLocks noGrp="1"/>
          </p:cNvSpPr>
          <p:nvPr>
            <p:ph type="title"/>
          </p:nvPr>
        </p:nvSpPr>
        <p:spPr/>
        <p:txBody>
          <a:bodyPr/>
          <a:lstStyle/>
          <a:p>
            <a:r>
              <a:rPr lang="en-US" dirty="0"/>
              <a:t>Appendix A: Old analysis unsupervised AA on M1</a:t>
            </a:r>
          </a:p>
        </p:txBody>
      </p:sp>
      <p:sp>
        <p:nvSpPr>
          <p:cNvPr id="3" name="Text Placeholder 2">
            <a:extLst>
              <a:ext uri="{FF2B5EF4-FFF2-40B4-BE49-F238E27FC236}">
                <a16:creationId xmlns:a16="http://schemas.microsoft.com/office/drawing/2014/main" id="{DEF59704-E225-BAF1-ECE4-4451B2365C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740993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EF145-C8EB-2832-C206-CFA95543258C}"/>
              </a:ext>
            </a:extLst>
          </p:cNvPr>
          <p:cNvSpPr>
            <a:spLocks noGrp="1"/>
          </p:cNvSpPr>
          <p:nvPr>
            <p:ph type="title"/>
          </p:nvPr>
        </p:nvSpPr>
        <p:spPr/>
        <p:txBody>
          <a:bodyPr/>
          <a:lstStyle/>
          <a:p>
            <a:r>
              <a:rPr lang="en-US" dirty="0"/>
              <a:t>Unsupervised AA on M1 using ParetoTI</a:t>
            </a:r>
          </a:p>
        </p:txBody>
      </p:sp>
      <p:sp>
        <p:nvSpPr>
          <p:cNvPr id="3" name="Content Placeholder 2">
            <a:extLst>
              <a:ext uri="{FF2B5EF4-FFF2-40B4-BE49-F238E27FC236}">
                <a16:creationId xmlns:a16="http://schemas.microsoft.com/office/drawing/2014/main" id="{DB0EC7FC-3104-B925-5F06-F732ADEFF804}"/>
              </a:ext>
            </a:extLst>
          </p:cNvPr>
          <p:cNvSpPr>
            <a:spLocks noGrp="1"/>
          </p:cNvSpPr>
          <p:nvPr>
            <p:ph idx="1"/>
          </p:nvPr>
        </p:nvSpPr>
        <p:spPr>
          <a:xfrm>
            <a:off x="6096000" y="1825625"/>
            <a:ext cx="5257800" cy="4351338"/>
          </a:xfrm>
        </p:spPr>
        <p:txBody>
          <a:bodyPr>
            <a:normAutofit fontScale="77500" lnSpcReduction="20000"/>
          </a:bodyPr>
          <a:lstStyle/>
          <a:p>
            <a:r>
              <a:rPr lang="en-US" dirty="0"/>
              <a:t>ParetoTI on original </a:t>
            </a:r>
            <a:r>
              <a:rPr lang="en-US" dirty="0" err="1"/>
              <a:t>TKO.rds</a:t>
            </a:r>
            <a:r>
              <a:rPr lang="en-US" dirty="0"/>
              <a:t> (before M2 was generated)</a:t>
            </a:r>
          </a:p>
          <a:p>
            <a:r>
              <a:rPr lang="en-US" dirty="0"/>
              <a:t>Used </a:t>
            </a:r>
            <a:r>
              <a:rPr lang="en-US" dirty="0" err="1"/>
              <a:t>pca</a:t>
            </a:r>
            <a:r>
              <a:rPr lang="en-US" dirty="0"/>
              <a:t>-embedding from Debbie’s analysis (my notes say that this was a PCA using the SC Transformed </a:t>
            </a:r>
            <a:r>
              <a:rPr lang="en-US" dirty="0" err="1"/>
              <a:t>scaled.data</a:t>
            </a:r>
            <a:r>
              <a:rPr lang="en-US" dirty="0"/>
              <a:t>)</a:t>
            </a:r>
          </a:p>
          <a:p>
            <a:pPr lvl="1"/>
            <a:r>
              <a:rPr lang="en-US" dirty="0"/>
              <a:t>We now know that the SCT values are weirdly cutoff, so maybe this was why the AA didn’t look great</a:t>
            </a:r>
          </a:p>
          <a:p>
            <a:r>
              <a:rPr lang="en-US" dirty="0"/>
              <a:t>4 seemed good from explained variance; a look at the PCA shows that the ciliated cell population dominated PC2, so that was removed</a:t>
            </a:r>
          </a:p>
          <a:p>
            <a:pPr lvl="1"/>
            <a:r>
              <a:rPr lang="en-US" dirty="0"/>
              <a:t>file:///Users/</a:t>
            </a:r>
            <a:r>
              <a:rPr lang="en-US" dirty="0" err="1"/>
              <a:t>smgroves</a:t>
            </a:r>
            <a:r>
              <a:rPr lang="en-US" dirty="0"/>
              <a:t>/Documents/GitHub/</a:t>
            </a:r>
            <a:r>
              <a:rPr lang="en-US" dirty="0" err="1"/>
              <a:t>multiome</a:t>
            </a:r>
            <a:r>
              <a:rPr lang="en-US" dirty="0"/>
              <a:t>-analysis/archetype-plasticity-notebooks/M1/plots/pca_full_dataset_4_archetypes.html</a:t>
            </a:r>
          </a:p>
        </p:txBody>
      </p:sp>
      <p:pic>
        <p:nvPicPr>
          <p:cNvPr id="4" name="Picture 3">
            <a:extLst>
              <a:ext uri="{FF2B5EF4-FFF2-40B4-BE49-F238E27FC236}">
                <a16:creationId xmlns:a16="http://schemas.microsoft.com/office/drawing/2014/main" id="{F6EFE1C3-5CC6-5F98-FED3-FA00280621F0}"/>
              </a:ext>
            </a:extLst>
          </p:cNvPr>
          <p:cNvPicPr>
            <a:picLocks noChangeAspect="1"/>
          </p:cNvPicPr>
          <p:nvPr/>
        </p:nvPicPr>
        <p:blipFill>
          <a:blip r:embed="rId2"/>
          <a:stretch>
            <a:fillRect/>
          </a:stretch>
        </p:blipFill>
        <p:spPr>
          <a:xfrm>
            <a:off x="1159887" y="1700409"/>
            <a:ext cx="2794275" cy="1995910"/>
          </a:xfrm>
          <a:prstGeom prst="rect">
            <a:avLst/>
          </a:prstGeom>
        </p:spPr>
      </p:pic>
      <p:pic>
        <p:nvPicPr>
          <p:cNvPr id="5" name="Picture 4">
            <a:extLst>
              <a:ext uri="{FF2B5EF4-FFF2-40B4-BE49-F238E27FC236}">
                <a16:creationId xmlns:a16="http://schemas.microsoft.com/office/drawing/2014/main" id="{D63A749E-2112-E860-BBF2-72056DD2C437}"/>
              </a:ext>
            </a:extLst>
          </p:cNvPr>
          <p:cNvPicPr>
            <a:picLocks noChangeAspect="1"/>
          </p:cNvPicPr>
          <p:nvPr/>
        </p:nvPicPr>
        <p:blipFill rotWithShape="1">
          <a:blip r:embed="rId3"/>
          <a:srcRect l="12213" t="15443" b="6993"/>
          <a:stretch/>
        </p:blipFill>
        <p:spPr>
          <a:xfrm>
            <a:off x="294501" y="3706040"/>
            <a:ext cx="5168370" cy="3151960"/>
          </a:xfrm>
          <a:prstGeom prst="rect">
            <a:avLst/>
          </a:prstGeom>
        </p:spPr>
      </p:pic>
    </p:spTree>
    <p:extLst>
      <p:ext uri="{BB962C8B-B14F-4D97-AF65-F5344CB8AC3E}">
        <p14:creationId xmlns:p14="http://schemas.microsoft.com/office/powerpoint/2010/main" val="27850847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22D0A82-ECA1-F05F-D9C9-AD85D6D86494}"/>
              </a:ext>
            </a:extLst>
          </p:cNvPr>
          <p:cNvSpPr>
            <a:spLocks noGrp="1"/>
          </p:cNvSpPr>
          <p:nvPr>
            <p:ph idx="1"/>
          </p:nvPr>
        </p:nvSpPr>
        <p:spPr>
          <a:xfrm>
            <a:off x="838200" y="365125"/>
            <a:ext cx="10150098" cy="2786063"/>
          </a:xfrm>
        </p:spPr>
        <p:txBody>
          <a:bodyPr>
            <a:normAutofit/>
          </a:bodyPr>
          <a:lstStyle/>
          <a:p>
            <a:r>
              <a:rPr lang="en-US" dirty="0"/>
              <a:t>With ciliated cells removed, we got a butterfly shape</a:t>
            </a:r>
          </a:p>
          <a:p>
            <a:r>
              <a:rPr lang="en-US" dirty="0"/>
              <a:t>Often this shape comes from strange preprocessing (e.g., if doing AA on raw counts, there is a lower limit of 0, so all of the cells will have a hard, non-biological cut off in this space that might show up as an archetype)</a:t>
            </a:r>
          </a:p>
          <a:p>
            <a:r>
              <a:rPr lang="en-US" dirty="0"/>
              <a:t>On NE cells only, we still go the weird shape</a:t>
            </a:r>
          </a:p>
          <a:p>
            <a:endParaRPr lang="en-US" dirty="0"/>
          </a:p>
        </p:txBody>
      </p:sp>
      <p:pic>
        <p:nvPicPr>
          <p:cNvPr id="4" name="Picture 3">
            <a:extLst>
              <a:ext uri="{FF2B5EF4-FFF2-40B4-BE49-F238E27FC236}">
                <a16:creationId xmlns:a16="http://schemas.microsoft.com/office/drawing/2014/main" id="{43F41499-35DC-814B-6504-6076EB1E855C}"/>
              </a:ext>
            </a:extLst>
          </p:cNvPr>
          <p:cNvPicPr>
            <a:picLocks noChangeAspect="1"/>
          </p:cNvPicPr>
          <p:nvPr/>
        </p:nvPicPr>
        <p:blipFill>
          <a:blip r:embed="rId2"/>
          <a:stretch>
            <a:fillRect/>
          </a:stretch>
        </p:blipFill>
        <p:spPr>
          <a:xfrm>
            <a:off x="0" y="3595088"/>
            <a:ext cx="4969476" cy="3402397"/>
          </a:xfrm>
          <a:prstGeom prst="rect">
            <a:avLst/>
          </a:prstGeom>
        </p:spPr>
      </p:pic>
      <p:sp>
        <p:nvSpPr>
          <p:cNvPr id="6" name="TextBox 5">
            <a:extLst>
              <a:ext uri="{FF2B5EF4-FFF2-40B4-BE49-F238E27FC236}">
                <a16:creationId xmlns:a16="http://schemas.microsoft.com/office/drawing/2014/main" id="{526F203C-A458-C877-F0D2-9AB314DCB4EB}"/>
              </a:ext>
            </a:extLst>
          </p:cNvPr>
          <p:cNvSpPr txBox="1"/>
          <p:nvPr/>
        </p:nvSpPr>
        <p:spPr>
          <a:xfrm>
            <a:off x="5913249" y="3428999"/>
            <a:ext cx="2539375" cy="1754326"/>
          </a:xfrm>
          <a:prstGeom prst="rect">
            <a:avLst/>
          </a:prstGeom>
          <a:noFill/>
        </p:spPr>
        <p:txBody>
          <a:bodyPr wrap="square">
            <a:spAutoFit/>
          </a:bodyPr>
          <a:lstStyle/>
          <a:p>
            <a:r>
              <a:rPr lang="en-US" dirty="0"/>
              <a:t>file:///Users/</a:t>
            </a:r>
            <a:r>
              <a:rPr lang="en-US" dirty="0" err="1"/>
              <a:t>smgroves</a:t>
            </a:r>
            <a:r>
              <a:rPr lang="en-US" dirty="0"/>
              <a:t>/Documents/GitHub/</a:t>
            </a:r>
            <a:r>
              <a:rPr lang="en-US" dirty="0" err="1"/>
              <a:t>multiome</a:t>
            </a:r>
            <a:r>
              <a:rPr lang="en-US" dirty="0"/>
              <a:t>-analysis/archetype-plasticity-notebooks/M1/plots/</a:t>
            </a:r>
            <a:r>
              <a:rPr lang="en-US" dirty="0" err="1"/>
              <a:t>NE_clusters_arc_space.html</a:t>
            </a:r>
            <a:endParaRPr lang="en-US" dirty="0"/>
          </a:p>
        </p:txBody>
      </p:sp>
      <p:pic>
        <p:nvPicPr>
          <p:cNvPr id="7" name="Picture 6">
            <a:extLst>
              <a:ext uri="{FF2B5EF4-FFF2-40B4-BE49-F238E27FC236}">
                <a16:creationId xmlns:a16="http://schemas.microsoft.com/office/drawing/2014/main" id="{1724041C-CFC8-3C12-6B00-0208CC1BA127}"/>
              </a:ext>
            </a:extLst>
          </p:cNvPr>
          <p:cNvPicPr>
            <a:picLocks noChangeAspect="1"/>
          </p:cNvPicPr>
          <p:nvPr/>
        </p:nvPicPr>
        <p:blipFill>
          <a:blip r:embed="rId3"/>
          <a:stretch>
            <a:fillRect/>
          </a:stretch>
        </p:blipFill>
        <p:spPr>
          <a:xfrm>
            <a:off x="8746559" y="2405504"/>
            <a:ext cx="3266406" cy="4452496"/>
          </a:xfrm>
          <a:prstGeom prst="rect">
            <a:avLst/>
          </a:prstGeom>
        </p:spPr>
      </p:pic>
    </p:spTree>
    <p:extLst>
      <p:ext uri="{BB962C8B-B14F-4D97-AF65-F5344CB8AC3E}">
        <p14:creationId xmlns:p14="http://schemas.microsoft.com/office/powerpoint/2010/main" val="2941099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70B81-4A38-C262-A129-8CF453E7CEF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2A44896-CE74-4E9D-170B-19BD7B3CE6A6}"/>
              </a:ext>
            </a:extLst>
          </p:cNvPr>
          <p:cNvSpPr>
            <a:spLocks noGrp="1"/>
          </p:cNvSpPr>
          <p:nvPr>
            <p:ph idx="1"/>
          </p:nvPr>
        </p:nvSpPr>
        <p:spPr/>
        <p:txBody>
          <a:bodyPr/>
          <a:lstStyle/>
          <a:p>
            <a:r>
              <a:rPr lang="en-US" dirty="0"/>
              <a:t>I also tried on imputed data with MAGIC, which gave the same restriction</a:t>
            </a:r>
          </a:p>
        </p:txBody>
      </p:sp>
      <p:pic>
        <p:nvPicPr>
          <p:cNvPr id="5" name="Picture 4">
            <a:extLst>
              <a:ext uri="{FF2B5EF4-FFF2-40B4-BE49-F238E27FC236}">
                <a16:creationId xmlns:a16="http://schemas.microsoft.com/office/drawing/2014/main" id="{A628E1D0-420D-BF45-4CF2-681A7C1375D3}"/>
              </a:ext>
            </a:extLst>
          </p:cNvPr>
          <p:cNvPicPr>
            <a:picLocks noChangeAspect="1"/>
          </p:cNvPicPr>
          <p:nvPr/>
        </p:nvPicPr>
        <p:blipFill>
          <a:blip r:embed="rId2"/>
          <a:stretch>
            <a:fillRect/>
          </a:stretch>
        </p:blipFill>
        <p:spPr>
          <a:xfrm>
            <a:off x="3109953" y="2663438"/>
            <a:ext cx="6521933" cy="4027294"/>
          </a:xfrm>
          <a:prstGeom prst="rect">
            <a:avLst/>
          </a:prstGeom>
        </p:spPr>
      </p:pic>
    </p:spTree>
    <p:extLst>
      <p:ext uri="{BB962C8B-B14F-4D97-AF65-F5344CB8AC3E}">
        <p14:creationId xmlns:p14="http://schemas.microsoft.com/office/powerpoint/2010/main" val="157893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8494-92DD-D0EE-5479-52807BADE102}"/>
              </a:ext>
            </a:extLst>
          </p:cNvPr>
          <p:cNvSpPr>
            <a:spLocks noGrp="1"/>
          </p:cNvSpPr>
          <p:nvPr>
            <p:ph type="title"/>
          </p:nvPr>
        </p:nvSpPr>
        <p:spPr/>
        <p:txBody>
          <a:bodyPr/>
          <a:lstStyle/>
          <a:p>
            <a:r>
              <a:rPr lang="en-US" dirty="0"/>
              <a:t>Appendix B: Old analysis supervised AA on M2</a:t>
            </a:r>
          </a:p>
        </p:txBody>
      </p:sp>
      <p:sp>
        <p:nvSpPr>
          <p:cNvPr id="3" name="Text Placeholder 2">
            <a:extLst>
              <a:ext uri="{FF2B5EF4-FFF2-40B4-BE49-F238E27FC236}">
                <a16:creationId xmlns:a16="http://schemas.microsoft.com/office/drawing/2014/main" id="{285A9DCF-04AE-1088-F868-9E4A14DE0DB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750123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AD5DC-FBA0-8307-B1EE-7BC743D0BC16}"/>
              </a:ext>
            </a:extLst>
          </p:cNvPr>
          <p:cNvSpPr>
            <a:spLocks noGrp="1"/>
          </p:cNvSpPr>
          <p:nvPr>
            <p:ph type="title"/>
          </p:nvPr>
        </p:nvSpPr>
        <p:spPr/>
        <p:txBody>
          <a:bodyPr/>
          <a:lstStyle/>
          <a:p>
            <a:r>
              <a:rPr lang="en-US" dirty="0"/>
              <a:t>Supervised AA on M2</a:t>
            </a:r>
          </a:p>
        </p:txBody>
      </p:sp>
      <p:pic>
        <p:nvPicPr>
          <p:cNvPr id="4" name="Picture 3">
            <a:extLst>
              <a:ext uri="{FF2B5EF4-FFF2-40B4-BE49-F238E27FC236}">
                <a16:creationId xmlns:a16="http://schemas.microsoft.com/office/drawing/2014/main" id="{81171493-F6A8-465D-8E77-B6E60139C70F}"/>
              </a:ext>
            </a:extLst>
          </p:cNvPr>
          <p:cNvPicPr>
            <a:picLocks noChangeAspect="1"/>
          </p:cNvPicPr>
          <p:nvPr/>
        </p:nvPicPr>
        <p:blipFill>
          <a:blip r:embed="rId2"/>
          <a:stretch>
            <a:fillRect/>
          </a:stretch>
        </p:blipFill>
        <p:spPr>
          <a:xfrm>
            <a:off x="1770874" y="1489156"/>
            <a:ext cx="3075085" cy="2561254"/>
          </a:xfrm>
          <a:prstGeom prst="rect">
            <a:avLst/>
          </a:prstGeom>
        </p:spPr>
      </p:pic>
      <p:pic>
        <p:nvPicPr>
          <p:cNvPr id="5" name="Picture 4">
            <a:extLst>
              <a:ext uri="{FF2B5EF4-FFF2-40B4-BE49-F238E27FC236}">
                <a16:creationId xmlns:a16="http://schemas.microsoft.com/office/drawing/2014/main" id="{3524A7AF-F6FC-F3EE-55B0-FFEC9C853FD7}"/>
              </a:ext>
            </a:extLst>
          </p:cNvPr>
          <p:cNvPicPr>
            <a:picLocks noChangeAspect="1"/>
          </p:cNvPicPr>
          <p:nvPr/>
        </p:nvPicPr>
        <p:blipFill>
          <a:blip r:embed="rId3"/>
          <a:stretch>
            <a:fillRect/>
          </a:stretch>
        </p:blipFill>
        <p:spPr>
          <a:xfrm>
            <a:off x="4949115" y="1489158"/>
            <a:ext cx="3114610" cy="2561252"/>
          </a:xfrm>
          <a:prstGeom prst="rect">
            <a:avLst/>
          </a:prstGeom>
        </p:spPr>
      </p:pic>
      <p:pic>
        <p:nvPicPr>
          <p:cNvPr id="6" name="Picture 5">
            <a:extLst>
              <a:ext uri="{FF2B5EF4-FFF2-40B4-BE49-F238E27FC236}">
                <a16:creationId xmlns:a16="http://schemas.microsoft.com/office/drawing/2014/main" id="{C8C06A61-C3BF-180D-8455-F398D8B73F9B}"/>
              </a:ext>
            </a:extLst>
          </p:cNvPr>
          <p:cNvPicPr>
            <a:picLocks noChangeAspect="1"/>
          </p:cNvPicPr>
          <p:nvPr/>
        </p:nvPicPr>
        <p:blipFill>
          <a:blip r:embed="rId4"/>
          <a:stretch>
            <a:fillRect/>
          </a:stretch>
        </p:blipFill>
        <p:spPr>
          <a:xfrm>
            <a:off x="1770874" y="4296748"/>
            <a:ext cx="3114610" cy="2561252"/>
          </a:xfrm>
          <a:prstGeom prst="rect">
            <a:avLst/>
          </a:prstGeom>
        </p:spPr>
      </p:pic>
      <p:pic>
        <p:nvPicPr>
          <p:cNvPr id="7" name="Picture 6">
            <a:extLst>
              <a:ext uri="{FF2B5EF4-FFF2-40B4-BE49-F238E27FC236}">
                <a16:creationId xmlns:a16="http://schemas.microsoft.com/office/drawing/2014/main" id="{9E5D5A4C-B6C8-07D4-BB6C-26C7BCA35291}"/>
              </a:ext>
            </a:extLst>
          </p:cNvPr>
          <p:cNvPicPr>
            <a:picLocks noChangeAspect="1"/>
          </p:cNvPicPr>
          <p:nvPr/>
        </p:nvPicPr>
        <p:blipFill>
          <a:blip r:embed="rId5"/>
          <a:stretch>
            <a:fillRect/>
          </a:stretch>
        </p:blipFill>
        <p:spPr>
          <a:xfrm>
            <a:off x="4952098" y="4273032"/>
            <a:ext cx="3114610" cy="2561252"/>
          </a:xfrm>
          <a:prstGeom prst="rect">
            <a:avLst/>
          </a:prstGeom>
        </p:spPr>
      </p:pic>
      <p:pic>
        <p:nvPicPr>
          <p:cNvPr id="8" name="Picture 7">
            <a:extLst>
              <a:ext uri="{FF2B5EF4-FFF2-40B4-BE49-F238E27FC236}">
                <a16:creationId xmlns:a16="http://schemas.microsoft.com/office/drawing/2014/main" id="{2B37B7F8-058B-9C4D-E63A-5383C86EDA1B}"/>
              </a:ext>
            </a:extLst>
          </p:cNvPr>
          <p:cNvPicPr>
            <a:picLocks noChangeAspect="1"/>
          </p:cNvPicPr>
          <p:nvPr/>
        </p:nvPicPr>
        <p:blipFill>
          <a:blip r:embed="rId6"/>
          <a:stretch>
            <a:fillRect/>
          </a:stretch>
        </p:blipFill>
        <p:spPr>
          <a:xfrm>
            <a:off x="8310078" y="2968690"/>
            <a:ext cx="3114610" cy="2584968"/>
          </a:xfrm>
          <a:prstGeom prst="rect">
            <a:avLst/>
          </a:prstGeom>
        </p:spPr>
      </p:pic>
    </p:spTree>
    <p:extLst>
      <p:ext uri="{BB962C8B-B14F-4D97-AF65-F5344CB8AC3E}">
        <p14:creationId xmlns:p14="http://schemas.microsoft.com/office/powerpoint/2010/main" val="1293569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906E1-5C12-3C58-B4FE-136E3687DB92}"/>
              </a:ext>
            </a:extLst>
          </p:cNvPr>
          <p:cNvSpPr>
            <a:spLocks noGrp="1"/>
          </p:cNvSpPr>
          <p:nvPr>
            <p:ph type="title"/>
          </p:nvPr>
        </p:nvSpPr>
        <p:spPr/>
        <p:txBody>
          <a:bodyPr/>
          <a:lstStyle/>
          <a:p>
            <a:r>
              <a:rPr lang="en-US" dirty="0"/>
              <a:t>Unsupervised AA on M2 showed 5 archetypes</a:t>
            </a:r>
          </a:p>
        </p:txBody>
      </p:sp>
      <p:sp>
        <p:nvSpPr>
          <p:cNvPr id="3" name="Content Placeholder 2">
            <a:extLst>
              <a:ext uri="{FF2B5EF4-FFF2-40B4-BE49-F238E27FC236}">
                <a16:creationId xmlns:a16="http://schemas.microsoft.com/office/drawing/2014/main" id="{38DF45BE-AD18-1141-921D-C5B842E3574C}"/>
              </a:ext>
            </a:extLst>
          </p:cNvPr>
          <p:cNvSpPr>
            <a:spLocks noGrp="1"/>
          </p:cNvSpPr>
          <p:nvPr>
            <p:ph idx="1"/>
          </p:nvPr>
        </p:nvSpPr>
        <p:spPr/>
        <p:txBody>
          <a:bodyPr>
            <a:normAutofit/>
          </a:bodyPr>
          <a:lstStyle/>
          <a:p>
            <a:r>
              <a:rPr lang="en-US" dirty="0"/>
              <a:t>I previously ran this (and forgot– oops) on my version of M2. </a:t>
            </a:r>
          </a:p>
          <a:p>
            <a:r>
              <a:rPr lang="en-US" dirty="0"/>
              <a:t>Preprocessing done in Python (</a:t>
            </a:r>
            <a:r>
              <a:rPr lang="en-US" dirty="0" err="1"/>
              <a:t>Scanpy</a:t>
            </a:r>
            <a:r>
              <a:rPr lang="en-US" dirty="0"/>
              <a:t>)– code in </a:t>
            </a:r>
            <a:r>
              <a:rPr lang="en-US" dirty="0" err="1"/>
              <a:t>Github</a:t>
            </a:r>
            <a:r>
              <a:rPr lang="en-US" dirty="0"/>
              <a:t>/notebooks/M2 (Notebook 2a):</a:t>
            </a:r>
          </a:p>
          <a:p>
            <a:pPr lvl="1"/>
            <a:r>
              <a:rPr lang="en-US" dirty="0"/>
              <a:t>No batch correction (no M1)</a:t>
            </a:r>
          </a:p>
          <a:p>
            <a:pPr lvl="1"/>
            <a:r>
              <a:rPr lang="en-US" dirty="0"/>
              <a:t>Data imputation with MAGIC</a:t>
            </a:r>
          </a:p>
          <a:p>
            <a:pPr lvl="1"/>
            <a:r>
              <a:rPr lang="en-US" dirty="0"/>
              <a:t>Doublets not removed (these were also not removed from Debbie’s data)</a:t>
            </a:r>
          </a:p>
          <a:p>
            <a:pPr lvl="1"/>
            <a:r>
              <a:rPr lang="en-US" dirty="0"/>
              <a:t>UMAP coordinates from Debbie’s analysis</a:t>
            </a:r>
          </a:p>
          <a:p>
            <a:r>
              <a:rPr lang="en-US" dirty="0"/>
              <a:t>AA using </a:t>
            </a:r>
            <a:r>
              <a:rPr lang="en-US" dirty="0" err="1"/>
              <a:t>PyPCHA</a:t>
            </a:r>
            <a:endParaRPr lang="en-US" dirty="0"/>
          </a:p>
          <a:p>
            <a:pPr lvl="1"/>
            <a:r>
              <a:rPr lang="en-US" dirty="0"/>
              <a:t>Top 8 PCs , delta = 0</a:t>
            </a:r>
          </a:p>
          <a:p>
            <a:pPr lvl="1"/>
            <a:r>
              <a:rPr lang="en-US" dirty="0"/>
              <a:t>K in [3,10] tested; 5 archetypes was the knee of the EV fraction plot</a:t>
            </a:r>
          </a:p>
        </p:txBody>
      </p:sp>
    </p:spTree>
    <p:extLst>
      <p:ext uri="{BB962C8B-B14F-4D97-AF65-F5344CB8AC3E}">
        <p14:creationId xmlns:p14="http://schemas.microsoft.com/office/powerpoint/2010/main" val="1349595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0E63D-D10B-B4B6-1DDB-50D1C6E1BBFE}"/>
              </a:ext>
            </a:extLst>
          </p:cNvPr>
          <p:cNvSpPr>
            <a:spLocks noGrp="1"/>
          </p:cNvSpPr>
          <p:nvPr>
            <p:ph type="title"/>
          </p:nvPr>
        </p:nvSpPr>
        <p:spPr/>
        <p:txBody>
          <a:bodyPr/>
          <a:lstStyle/>
          <a:p>
            <a:r>
              <a:rPr lang="en-US" dirty="0"/>
              <a:t>Unsupervised AA on M2</a:t>
            </a:r>
          </a:p>
        </p:txBody>
      </p:sp>
      <p:pic>
        <p:nvPicPr>
          <p:cNvPr id="4" name="Picture 3">
            <a:extLst>
              <a:ext uri="{FF2B5EF4-FFF2-40B4-BE49-F238E27FC236}">
                <a16:creationId xmlns:a16="http://schemas.microsoft.com/office/drawing/2014/main" id="{BB1DD5D2-28DA-8A32-7185-1F7A8CB5ADF3}"/>
              </a:ext>
            </a:extLst>
          </p:cNvPr>
          <p:cNvPicPr>
            <a:picLocks noChangeAspect="1"/>
          </p:cNvPicPr>
          <p:nvPr/>
        </p:nvPicPr>
        <p:blipFill>
          <a:blip r:embed="rId2"/>
          <a:stretch>
            <a:fillRect/>
          </a:stretch>
        </p:blipFill>
        <p:spPr>
          <a:xfrm>
            <a:off x="187087" y="1381501"/>
            <a:ext cx="1856329" cy="1656843"/>
          </a:xfrm>
          <a:prstGeom prst="rect">
            <a:avLst/>
          </a:prstGeom>
        </p:spPr>
      </p:pic>
      <p:pic>
        <p:nvPicPr>
          <p:cNvPr id="5" name="Picture 4">
            <a:extLst>
              <a:ext uri="{FF2B5EF4-FFF2-40B4-BE49-F238E27FC236}">
                <a16:creationId xmlns:a16="http://schemas.microsoft.com/office/drawing/2014/main" id="{60ABEE0B-4DF5-1861-7579-DF6E3D2FACD0}"/>
              </a:ext>
            </a:extLst>
          </p:cNvPr>
          <p:cNvPicPr>
            <a:picLocks noChangeAspect="1"/>
          </p:cNvPicPr>
          <p:nvPr/>
        </p:nvPicPr>
        <p:blipFill>
          <a:blip r:embed="rId3"/>
          <a:stretch>
            <a:fillRect/>
          </a:stretch>
        </p:blipFill>
        <p:spPr>
          <a:xfrm>
            <a:off x="2043416" y="1374600"/>
            <a:ext cx="1856329" cy="1656843"/>
          </a:xfrm>
          <a:prstGeom prst="rect">
            <a:avLst/>
          </a:prstGeom>
        </p:spPr>
      </p:pic>
      <p:pic>
        <p:nvPicPr>
          <p:cNvPr id="6" name="Picture 5">
            <a:extLst>
              <a:ext uri="{FF2B5EF4-FFF2-40B4-BE49-F238E27FC236}">
                <a16:creationId xmlns:a16="http://schemas.microsoft.com/office/drawing/2014/main" id="{11071DA3-5527-EC22-FF4B-2CCF8E9AE443}"/>
              </a:ext>
            </a:extLst>
          </p:cNvPr>
          <p:cNvPicPr>
            <a:picLocks noChangeAspect="1"/>
          </p:cNvPicPr>
          <p:nvPr/>
        </p:nvPicPr>
        <p:blipFill>
          <a:blip r:embed="rId4"/>
          <a:stretch>
            <a:fillRect/>
          </a:stretch>
        </p:blipFill>
        <p:spPr>
          <a:xfrm>
            <a:off x="3914114" y="1381501"/>
            <a:ext cx="1856329" cy="1656843"/>
          </a:xfrm>
          <a:prstGeom prst="rect">
            <a:avLst/>
          </a:prstGeom>
        </p:spPr>
      </p:pic>
      <p:pic>
        <p:nvPicPr>
          <p:cNvPr id="7" name="Picture 6">
            <a:extLst>
              <a:ext uri="{FF2B5EF4-FFF2-40B4-BE49-F238E27FC236}">
                <a16:creationId xmlns:a16="http://schemas.microsoft.com/office/drawing/2014/main" id="{100F8C9D-1BF3-1A50-8BEA-D6BE30F965DD}"/>
              </a:ext>
            </a:extLst>
          </p:cNvPr>
          <p:cNvPicPr>
            <a:picLocks noChangeAspect="1"/>
          </p:cNvPicPr>
          <p:nvPr/>
        </p:nvPicPr>
        <p:blipFill>
          <a:blip r:embed="rId5"/>
          <a:stretch>
            <a:fillRect/>
          </a:stretch>
        </p:blipFill>
        <p:spPr>
          <a:xfrm>
            <a:off x="5756074" y="1378661"/>
            <a:ext cx="1856329" cy="1656843"/>
          </a:xfrm>
          <a:prstGeom prst="rect">
            <a:avLst/>
          </a:prstGeom>
        </p:spPr>
      </p:pic>
      <p:pic>
        <p:nvPicPr>
          <p:cNvPr id="8" name="Picture 7">
            <a:extLst>
              <a:ext uri="{FF2B5EF4-FFF2-40B4-BE49-F238E27FC236}">
                <a16:creationId xmlns:a16="http://schemas.microsoft.com/office/drawing/2014/main" id="{149075AD-EA83-8111-3C90-D372C0D28EC8}"/>
              </a:ext>
            </a:extLst>
          </p:cNvPr>
          <p:cNvPicPr>
            <a:picLocks noChangeAspect="1"/>
          </p:cNvPicPr>
          <p:nvPr/>
        </p:nvPicPr>
        <p:blipFill>
          <a:blip r:embed="rId6"/>
          <a:stretch>
            <a:fillRect/>
          </a:stretch>
        </p:blipFill>
        <p:spPr>
          <a:xfrm>
            <a:off x="7641141" y="1363156"/>
            <a:ext cx="1856329" cy="1656843"/>
          </a:xfrm>
          <a:prstGeom prst="rect">
            <a:avLst/>
          </a:prstGeom>
        </p:spPr>
      </p:pic>
      <p:sp>
        <p:nvSpPr>
          <p:cNvPr id="9" name="Content Placeholder 2">
            <a:extLst>
              <a:ext uri="{FF2B5EF4-FFF2-40B4-BE49-F238E27FC236}">
                <a16:creationId xmlns:a16="http://schemas.microsoft.com/office/drawing/2014/main" id="{F506C642-254D-EAF6-A47A-53EC5DB680B1}"/>
              </a:ext>
            </a:extLst>
          </p:cNvPr>
          <p:cNvSpPr>
            <a:spLocks noGrp="1"/>
          </p:cNvSpPr>
          <p:nvPr>
            <p:ph idx="1"/>
          </p:nvPr>
        </p:nvSpPr>
        <p:spPr>
          <a:xfrm>
            <a:off x="770069" y="3309112"/>
            <a:ext cx="10515600" cy="1668442"/>
          </a:xfrm>
        </p:spPr>
        <p:txBody>
          <a:bodyPr>
            <a:normAutofit/>
          </a:bodyPr>
          <a:lstStyle/>
          <a:p>
            <a:r>
              <a:rPr lang="en-US" dirty="0"/>
              <a:t>2 non-NE archetypes, 3 NE archetypes</a:t>
            </a:r>
          </a:p>
          <a:p>
            <a:r>
              <a:rPr lang="en-US" dirty="0"/>
              <a:t>When overlaid on Debbie’s UMAP, the NE archetypes mostly match up with NE 10/11, NE 8, and NE 1</a:t>
            </a:r>
          </a:p>
        </p:txBody>
      </p:sp>
      <p:pic>
        <p:nvPicPr>
          <p:cNvPr id="10" name="Picture 9">
            <a:extLst>
              <a:ext uri="{FF2B5EF4-FFF2-40B4-BE49-F238E27FC236}">
                <a16:creationId xmlns:a16="http://schemas.microsoft.com/office/drawing/2014/main" id="{A18675CD-F51E-A687-7CDF-9012D5F4C9AE}"/>
              </a:ext>
            </a:extLst>
          </p:cNvPr>
          <p:cNvPicPr>
            <a:picLocks noChangeAspect="1"/>
          </p:cNvPicPr>
          <p:nvPr/>
        </p:nvPicPr>
        <p:blipFill>
          <a:blip r:embed="rId7"/>
          <a:stretch>
            <a:fillRect/>
          </a:stretch>
        </p:blipFill>
        <p:spPr>
          <a:xfrm>
            <a:off x="-15754" y="4656768"/>
            <a:ext cx="2466263" cy="2201232"/>
          </a:xfrm>
          <a:prstGeom prst="rect">
            <a:avLst/>
          </a:prstGeom>
        </p:spPr>
      </p:pic>
      <p:pic>
        <p:nvPicPr>
          <p:cNvPr id="11" name="Picture 10">
            <a:extLst>
              <a:ext uri="{FF2B5EF4-FFF2-40B4-BE49-F238E27FC236}">
                <a16:creationId xmlns:a16="http://schemas.microsoft.com/office/drawing/2014/main" id="{D4F76371-4690-6A2E-4780-59F9F5AFE2CC}"/>
              </a:ext>
            </a:extLst>
          </p:cNvPr>
          <p:cNvPicPr>
            <a:picLocks noChangeAspect="1"/>
          </p:cNvPicPr>
          <p:nvPr/>
        </p:nvPicPr>
        <p:blipFill>
          <a:blip r:embed="rId8"/>
          <a:stretch>
            <a:fillRect/>
          </a:stretch>
        </p:blipFill>
        <p:spPr>
          <a:xfrm>
            <a:off x="2326948" y="4656768"/>
            <a:ext cx="2466263" cy="2201232"/>
          </a:xfrm>
          <a:prstGeom prst="rect">
            <a:avLst/>
          </a:prstGeom>
        </p:spPr>
      </p:pic>
      <p:pic>
        <p:nvPicPr>
          <p:cNvPr id="12" name="Picture 11">
            <a:extLst>
              <a:ext uri="{FF2B5EF4-FFF2-40B4-BE49-F238E27FC236}">
                <a16:creationId xmlns:a16="http://schemas.microsoft.com/office/drawing/2014/main" id="{3455E4E8-4806-40F7-9729-6D38F9BAE601}"/>
              </a:ext>
            </a:extLst>
          </p:cNvPr>
          <p:cNvPicPr>
            <a:picLocks noChangeAspect="1"/>
          </p:cNvPicPr>
          <p:nvPr/>
        </p:nvPicPr>
        <p:blipFill>
          <a:blip r:embed="rId9"/>
          <a:stretch>
            <a:fillRect/>
          </a:stretch>
        </p:blipFill>
        <p:spPr>
          <a:xfrm>
            <a:off x="4794738" y="4656768"/>
            <a:ext cx="2466263" cy="2201232"/>
          </a:xfrm>
          <a:prstGeom prst="rect">
            <a:avLst/>
          </a:prstGeom>
        </p:spPr>
      </p:pic>
      <p:pic>
        <p:nvPicPr>
          <p:cNvPr id="13" name="Picture 12">
            <a:extLst>
              <a:ext uri="{FF2B5EF4-FFF2-40B4-BE49-F238E27FC236}">
                <a16:creationId xmlns:a16="http://schemas.microsoft.com/office/drawing/2014/main" id="{D4653FD0-105D-BEA7-96FB-5D7D473F78F4}"/>
              </a:ext>
            </a:extLst>
          </p:cNvPr>
          <p:cNvPicPr>
            <a:picLocks noChangeAspect="1"/>
          </p:cNvPicPr>
          <p:nvPr/>
        </p:nvPicPr>
        <p:blipFill>
          <a:blip r:embed="rId10"/>
          <a:stretch>
            <a:fillRect/>
          </a:stretch>
        </p:blipFill>
        <p:spPr>
          <a:xfrm>
            <a:off x="7262528" y="4656768"/>
            <a:ext cx="2466263" cy="2201232"/>
          </a:xfrm>
          <a:prstGeom prst="rect">
            <a:avLst/>
          </a:prstGeom>
        </p:spPr>
      </p:pic>
      <p:pic>
        <p:nvPicPr>
          <p:cNvPr id="14" name="Picture 13">
            <a:extLst>
              <a:ext uri="{FF2B5EF4-FFF2-40B4-BE49-F238E27FC236}">
                <a16:creationId xmlns:a16="http://schemas.microsoft.com/office/drawing/2014/main" id="{B3CC8117-00D1-4699-5204-03260905EFA8}"/>
              </a:ext>
            </a:extLst>
          </p:cNvPr>
          <p:cNvPicPr>
            <a:picLocks noChangeAspect="1"/>
          </p:cNvPicPr>
          <p:nvPr/>
        </p:nvPicPr>
        <p:blipFill>
          <a:blip r:embed="rId11"/>
          <a:stretch>
            <a:fillRect/>
          </a:stretch>
        </p:blipFill>
        <p:spPr>
          <a:xfrm>
            <a:off x="9725737" y="4656768"/>
            <a:ext cx="2466263" cy="2201232"/>
          </a:xfrm>
          <a:prstGeom prst="rect">
            <a:avLst/>
          </a:prstGeom>
        </p:spPr>
      </p:pic>
      <p:pic>
        <p:nvPicPr>
          <p:cNvPr id="16" name="Picture 15">
            <a:extLst>
              <a:ext uri="{FF2B5EF4-FFF2-40B4-BE49-F238E27FC236}">
                <a16:creationId xmlns:a16="http://schemas.microsoft.com/office/drawing/2014/main" id="{8A07D7A7-E20E-C125-7193-22B5D1DCD3F1}"/>
              </a:ext>
            </a:extLst>
          </p:cNvPr>
          <p:cNvPicPr>
            <a:picLocks noChangeAspect="1"/>
          </p:cNvPicPr>
          <p:nvPr/>
        </p:nvPicPr>
        <p:blipFill>
          <a:blip r:embed="rId12"/>
          <a:stretch>
            <a:fillRect/>
          </a:stretch>
        </p:blipFill>
        <p:spPr>
          <a:xfrm>
            <a:off x="9338681" y="517755"/>
            <a:ext cx="2943283" cy="3165418"/>
          </a:xfrm>
          <a:prstGeom prst="rect">
            <a:avLst/>
          </a:prstGeom>
        </p:spPr>
      </p:pic>
    </p:spTree>
    <p:extLst>
      <p:ext uri="{BB962C8B-B14F-4D97-AF65-F5344CB8AC3E}">
        <p14:creationId xmlns:p14="http://schemas.microsoft.com/office/powerpoint/2010/main" val="40938986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D2BA3-970B-03A8-F050-13636DFC3D5D}"/>
              </a:ext>
            </a:extLst>
          </p:cNvPr>
          <p:cNvSpPr>
            <a:spLocks noGrp="1"/>
          </p:cNvSpPr>
          <p:nvPr>
            <p:ph type="title"/>
          </p:nvPr>
        </p:nvSpPr>
        <p:spPr/>
        <p:txBody>
          <a:bodyPr/>
          <a:lstStyle/>
          <a:p>
            <a:r>
              <a:rPr lang="en-US" dirty="0"/>
              <a:t>Thoughts about the results	</a:t>
            </a:r>
          </a:p>
        </p:txBody>
      </p:sp>
      <p:sp>
        <p:nvSpPr>
          <p:cNvPr id="3" name="Content Placeholder 2">
            <a:extLst>
              <a:ext uri="{FF2B5EF4-FFF2-40B4-BE49-F238E27FC236}">
                <a16:creationId xmlns:a16="http://schemas.microsoft.com/office/drawing/2014/main" id="{3BD57754-C5FB-D146-9F53-A15E0D20E2A6}"/>
              </a:ext>
            </a:extLst>
          </p:cNvPr>
          <p:cNvSpPr>
            <a:spLocks noGrp="1"/>
          </p:cNvSpPr>
          <p:nvPr>
            <p:ph idx="1"/>
          </p:nvPr>
        </p:nvSpPr>
        <p:spPr/>
        <p:txBody>
          <a:bodyPr/>
          <a:lstStyle/>
          <a:p>
            <a:r>
              <a:rPr lang="en-US" dirty="0"/>
              <a:t>I can’t replicate this analysis on the full dataset without doing some kind of batch correction between M1 and M2</a:t>
            </a:r>
          </a:p>
          <a:p>
            <a:pPr lvl="1"/>
            <a:r>
              <a:rPr lang="en-US" dirty="0"/>
              <a:t>I could use Debbie’s Harmony-corrected data, but the analysis would not be on a PCA</a:t>
            </a:r>
          </a:p>
          <a:p>
            <a:r>
              <a:rPr lang="en-US" dirty="0"/>
              <a:t>I could do the same exact analysis on M1 separately, and project the archetypes onto Debbie’s UMAP to see if they match up with M2, but this might be confusing for the audience</a:t>
            </a:r>
          </a:p>
          <a:p>
            <a:r>
              <a:rPr lang="en-US" dirty="0"/>
              <a:t>I can combine the datasets without batch correction and do this method</a:t>
            </a:r>
          </a:p>
        </p:txBody>
      </p:sp>
    </p:spTree>
    <p:extLst>
      <p:ext uri="{BB962C8B-B14F-4D97-AF65-F5344CB8AC3E}">
        <p14:creationId xmlns:p14="http://schemas.microsoft.com/office/powerpoint/2010/main" val="2303092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B7278-7751-E852-893D-C330F5A2387E}"/>
              </a:ext>
            </a:extLst>
          </p:cNvPr>
          <p:cNvSpPr>
            <a:spLocks noGrp="1"/>
          </p:cNvSpPr>
          <p:nvPr>
            <p:ph type="title"/>
          </p:nvPr>
        </p:nvSpPr>
        <p:spPr/>
        <p:txBody>
          <a:bodyPr/>
          <a:lstStyle/>
          <a:p>
            <a:r>
              <a:rPr lang="en-US" dirty="0"/>
              <a:t>Part 1B: Supervised AA on imputed M2</a:t>
            </a:r>
          </a:p>
        </p:txBody>
      </p:sp>
      <p:sp>
        <p:nvSpPr>
          <p:cNvPr id="3" name="Text Placeholder 2">
            <a:extLst>
              <a:ext uri="{FF2B5EF4-FFF2-40B4-BE49-F238E27FC236}">
                <a16:creationId xmlns:a16="http://schemas.microsoft.com/office/drawing/2014/main" id="{DEF59704-E225-BAF1-ECE4-4451B2365C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00637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A6FC5-C99D-D374-4A88-81EA8C1A2887}"/>
              </a:ext>
            </a:extLst>
          </p:cNvPr>
          <p:cNvSpPr>
            <a:spLocks noGrp="1"/>
          </p:cNvSpPr>
          <p:nvPr>
            <p:ph type="title"/>
          </p:nvPr>
        </p:nvSpPr>
        <p:spPr/>
        <p:txBody>
          <a:bodyPr/>
          <a:lstStyle/>
          <a:p>
            <a:r>
              <a:rPr lang="en-US" dirty="0"/>
              <a:t>Supervised AA Scores</a:t>
            </a:r>
          </a:p>
        </p:txBody>
      </p:sp>
      <p:sp>
        <p:nvSpPr>
          <p:cNvPr id="3" name="Content Placeholder 2">
            <a:extLst>
              <a:ext uri="{FF2B5EF4-FFF2-40B4-BE49-F238E27FC236}">
                <a16:creationId xmlns:a16="http://schemas.microsoft.com/office/drawing/2014/main" id="{F6C81E6C-8DE0-9390-72AE-5A6A93D14504}"/>
              </a:ext>
            </a:extLst>
          </p:cNvPr>
          <p:cNvSpPr>
            <a:spLocks noGrp="1"/>
          </p:cNvSpPr>
          <p:nvPr>
            <p:ph idx="1"/>
          </p:nvPr>
        </p:nvSpPr>
        <p:spPr>
          <a:xfrm>
            <a:off x="838200" y="3705321"/>
            <a:ext cx="10515600" cy="2471642"/>
          </a:xfrm>
        </p:spPr>
        <p:txBody>
          <a:bodyPr>
            <a:normAutofit fontScale="70000" lnSpcReduction="20000"/>
          </a:bodyPr>
          <a:lstStyle/>
          <a:p>
            <a:r>
              <a:rPr lang="en-US" dirty="0"/>
              <a:t>The highest A score is around NE 10/11</a:t>
            </a:r>
          </a:p>
          <a:p>
            <a:r>
              <a:rPr lang="en-US" dirty="0"/>
              <a:t>The rest of the NE cells are pretty high for A2</a:t>
            </a:r>
          </a:p>
          <a:p>
            <a:r>
              <a:rPr lang="en-US" dirty="0"/>
              <a:t>Sporadic (low) scores for N</a:t>
            </a:r>
          </a:p>
          <a:p>
            <a:r>
              <a:rPr lang="en-US" dirty="0"/>
              <a:t>P is high at NE 2 and 3 (see next slide)</a:t>
            </a:r>
          </a:p>
          <a:p>
            <a:r>
              <a:rPr lang="en-US" dirty="0"/>
              <a:t>Y is high in non-NE cells, but not as high as expected</a:t>
            </a:r>
          </a:p>
          <a:p>
            <a:endParaRPr lang="en-US" dirty="0"/>
          </a:p>
          <a:p>
            <a:r>
              <a:rPr lang="en-US" dirty="0"/>
              <a:t>From Notebook 3 on M2</a:t>
            </a:r>
          </a:p>
        </p:txBody>
      </p:sp>
      <p:pic>
        <p:nvPicPr>
          <p:cNvPr id="4" name="Picture 3">
            <a:extLst>
              <a:ext uri="{FF2B5EF4-FFF2-40B4-BE49-F238E27FC236}">
                <a16:creationId xmlns:a16="http://schemas.microsoft.com/office/drawing/2014/main" id="{35A6E13B-16D6-B17C-3EB9-DB20162D5C24}"/>
              </a:ext>
            </a:extLst>
          </p:cNvPr>
          <p:cNvPicPr>
            <a:picLocks noChangeAspect="1"/>
          </p:cNvPicPr>
          <p:nvPr/>
        </p:nvPicPr>
        <p:blipFill>
          <a:blip r:embed="rId2"/>
          <a:stretch>
            <a:fillRect/>
          </a:stretch>
        </p:blipFill>
        <p:spPr>
          <a:xfrm>
            <a:off x="111472" y="1825625"/>
            <a:ext cx="11969056" cy="1744759"/>
          </a:xfrm>
          <a:prstGeom prst="rect">
            <a:avLst/>
          </a:prstGeom>
        </p:spPr>
      </p:pic>
    </p:spTree>
    <p:extLst>
      <p:ext uri="{BB962C8B-B14F-4D97-AF65-F5344CB8AC3E}">
        <p14:creationId xmlns:p14="http://schemas.microsoft.com/office/powerpoint/2010/main" val="22142670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9B558-5E48-D5A3-074E-7E6732411BDD}"/>
              </a:ext>
            </a:extLst>
          </p:cNvPr>
          <p:cNvSpPr>
            <a:spLocks noGrp="1"/>
          </p:cNvSpPr>
          <p:nvPr>
            <p:ph type="title"/>
          </p:nvPr>
        </p:nvSpPr>
        <p:spPr/>
        <p:txBody>
          <a:bodyPr/>
          <a:lstStyle/>
          <a:p>
            <a:r>
              <a:rPr lang="en-US" dirty="0"/>
              <a:t>SCLC-P Genes</a:t>
            </a:r>
          </a:p>
        </p:txBody>
      </p:sp>
      <p:sp>
        <p:nvSpPr>
          <p:cNvPr id="3" name="Content Placeholder 2">
            <a:extLst>
              <a:ext uri="{FF2B5EF4-FFF2-40B4-BE49-F238E27FC236}">
                <a16:creationId xmlns:a16="http://schemas.microsoft.com/office/drawing/2014/main" id="{3C221863-DDBC-66B2-9AA9-BECC5F282E9B}"/>
              </a:ext>
            </a:extLst>
          </p:cNvPr>
          <p:cNvSpPr>
            <a:spLocks noGrp="1"/>
          </p:cNvSpPr>
          <p:nvPr>
            <p:ph idx="1"/>
          </p:nvPr>
        </p:nvSpPr>
        <p:spPr>
          <a:xfrm>
            <a:off x="838200" y="6166883"/>
            <a:ext cx="10515600" cy="691115"/>
          </a:xfrm>
        </p:spPr>
        <p:txBody>
          <a:bodyPr>
            <a:normAutofit/>
          </a:bodyPr>
          <a:lstStyle/>
          <a:p>
            <a:r>
              <a:rPr lang="en-US" dirty="0"/>
              <a:t>Expression of ANXA1 is driving the higher P score (and maybe Elf3) </a:t>
            </a:r>
          </a:p>
        </p:txBody>
      </p:sp>
      <p:pic>
        <p:nvPicPr>
          <p:cNvPr id="5" name="Picture 4">
            <a:extLst>
              <a:ext uri="{FF2B5EF4-FFF2-40B4-BE49-F238E27FC236}">
                <a16:creationId xmlns:a16="http://schemas.microsoft.com/office/drawing/2014/main" id="{6FDEF832-7478-84F1-F015-C9A78D5AB9F8}"/>
              </a:ext>
            </a:extLst>
          </p:cNvPr>
          <p:cNvPicPr>
            <a:picLocks noChangeAspect="1"/>
          </p:cNvPicPr>
          <p:nvPr/>
        </p:nvPicPr>
        <p:blipFill>
          <a:blip r:embed="rId2"/>
          <a:stretch>
            <a:fillRect/>
          </a:stretch>
        </p:blipFill>
        <p:spPr>
          <a:xfrm>
            <a:off x="531628" y="1410790"/>
            <a:ext cx="11504427" cy="4595063"/>
          </a:xfrm>
          <a:prstGeom prst="rect">
            <a:avLst/>
          </a:prstGeom>
        </p:spPr>
      </p:pic>
    </p:spTree>
    <p:extLst>
      <p:ext uri="{BB962C8B-B14F-4D97-AF65-F5344CB8AC3E}">
        <p14:creationId xmlns:p14="http://schemas.microsoft.com/office/powerpoint/2010/main" val="1277907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6B6E-E204-EB83-622A-C25C4A6E1F13}"/>
              </a:ext>
            </a:extLst>
          </p:cNvPr>
          <p:cNvSpPr>
            <a:spLocks noGrp="1"/>
          </p:cNvSpPr>
          <p:nvPr>
            <p:ph type="title"/>
          </p:nvPr>
        </p:nvSpPr>
        <p:spPr/>
        <p:txBody>
          <a:bodyPr/>
          <a:lstStyle/>
          <a:p>
            <a:r>
              <a:rPr lang="en-US" dirty="0"/>
              <a:t>Part : Unsupervised AA on imputed M1</a:t>
            </a:r>
          </a:p>
        </p:txBody>
      </p:sp>
      <p:sp>
        <p:nvSpPr>
          <p:cNvPr id="3" name="Text Placeholder 2">
            <a:extLst>
              <a:ext uri="{FF2B5EF4-FFF2-40B4-BE49-F238E27FC236}">
                <a16:creationId xmlns:a16="http://schemas.microsoft.com/office/drawing/2014/main" id="{B7D6680C-1D97-F1D6-7E54-094DF4224E6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927492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18512</TotalTime>
  <Words>879</Words>
  <Application>Microsoft Macintosh PowerPoint</Application>
  <PresentationFormat>Widescreen</PresentationFormat>
  <Paragraphs>76</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Archetype Analysis on Multiomic Data</vt:lpstr>
      <vt:lpstr>Part 1A: Unsupervised AA on imputed M2</vt:lpstr>
      <vt:lpstr>Unsupervised AA on M2 showed 5 archetypes</vt:lpstr>
      <vt:lpstr>Unsupervised AA on M2</vt:lpstr>
      <vt:lpstr>Thoughts about the results </vt:lpstr>
      <vt:lpstr>Part 1B: Supervised AA on imputed M2</vt:lpstr>
      <vt:lpstr>Supervised AA Scores</vt:lpstr>
      <vt:lpstr>SCLC-P Genes</vt:lpstr>
      <vt:lpstr>Part : Unsupervised AA on imputed M1</vt:lpstr>
      <vt:lpstr>PowerPoint Presentation</vt:lpstr>
      <vt:lpstr>Thoughts about M1 archetypes</vt:lpstr>
      <vt:lpstr>M1 supervised</vt:lpstr>
      <vt:lpstr>Summary so far</vt:lpstr>
      <vt:lpstr>AA on combined dataset</vt:lpstr>
      <vt:lpstr>Preprocessing </vt:lpstr>
      <vt:lpstr>Specialists based on diffusion distance to archetypes in PCA space</vt:lpstr>
      <vt:lpstr>PowerPoint Presentation</vt:lpstr>
      <vt:lpstr>AA on Harmony Reduction of Combined Dataset</vt:lpstr>
      <vt:lpstr>PowerPoint Presentation</vt:lpstr>
      <vt:lpstr>PowerPoint Presentation</vt:lpstr>
      <vt:lpstr>PowerPoint Presentation</vt:lpstr>
      <vt:lpstr>Appendix A: Old analysis unsupervised AA on M1</vt:lpstr>
      <vt:lpstr>Unsupervised AA on M1 using ParetoTI</vt:lpstr>
      <vt:lpstr>PowerPoint Presentation</vt:lpstr>
      <vt:lpstr>PowerPoint Presentation</vt:lpstr>
      <vt:lpstr>Appendix B: Old analysis supervised AA on M2</vt:lpstr>
      <vt:lpstr>Supervised AA on M2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Archetype Analysis on Multiomic Data</dc:title>
  <dc:creator>Maddox, Sarah F</dc:creator>
  <cp:lastModifiedBy>Maddox, Sarah F</cp:lastModifiedBy>
  <cp:revision>24</cp:revision>
  <dcterms:created xsi:type="dcterms:W3CDTF">2023-04-05T19:56:05Z</dcterms:created>
  <dcterms:modified xsi:type="dcterms:W3CDTF">2023-05-09T17:02:04Z</dcterms:modified>
</cp:coreProperties>
</file>

<file path=docProps/thumbnail.jpeg>
</file>